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74" r:id="rId8"/>
    <p:sldId id="275" r:id="rId9"/>
    <p:sldId id="279" r:id="rId10"/>
    <p:sldId id="262" r:id="rId11"/>
    <p:sldId id="263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0F1A39-8607-AD04-328C-162B0DD3B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72D4AA1-7884-4F14-C662-018458DBE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2485D8C-F304-34EA-1FDD-C0285ACA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064E762-6E6F-60E7-BDF5-FB6E2221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8C2ACB8-D5EC-3C5D-5CF1-CB220FCDC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15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87E1C4-0FD5-FEBA-2C8C-BF1CB18C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F47B08D-31DF-6B5E-C7CE-DC4E8BB56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3C67C30-A268-30C3-B0AD-11340897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ADDD376-A789-BAE4-99D5-1D13BE1C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54D0346-3322-2A85-03C2-C91D7DD4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136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ED7B3FE-F8B7-5DBD-5A00-6112F63AE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3E629E1-5E90-3A0A-94BC-DFC947A6C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B4221B-2106-3A18-E202-B914CA37D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31A2016-4D1B-C8E5-2EC9-67A610A1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2EEADA9-579D-61DC-7D6C-1D0819723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637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FBB509-40E7-D1A1-A976-9A85F097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AE681C-2D0F-FBCE-26D8-A4F118E34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A35357-2EE9-9ECE-0680-CD89A30DA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ACC1F0-9D55-5196-FCB0-188B1E71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9B1B28F-BFC7-FA5D-2359-3BF192F5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378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93C874-6226-FE67-E2DA-176E9A924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92F9E0B-AB78-F5F2-0E7F-785B2D895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C3E952-4248-B440-1CE6-354B4AC2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720E96B-4732-439D-4933-8E101AA34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41188B-0113-AA5E-F586-F07087D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516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D7EBE4-792C-6219-CACD-0AE8199E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C878369-7DA3-C24F-93EE-2AD5D3B64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07ABB6B-C4AB-0163-3807-F06B72CB6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2F3D7F7-ED06-6BC9-27B2-20A0CB4D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A19E029-959B-1109-65B2-9A1E07C8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6A53455-4407-EED3-4B84-74707952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913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CF3B02-F3CC-28A7-95B6-7BF7C009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BA56C4E-5FB6-EE78-1E4F-91C9DBE40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5C24782-A972-18E1-B5EF-503570661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FD7BA59-55B9-8505-06E0-FE1BE6F64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8EA936F-CE1E-4EC3-EB06-471BFA882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94C93F9-C5C7-E15D-74A6-EF555ACA9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7E8BCF6-F283-0088-7310-809A4007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B07C4E1-D8E8-DBB7-BAB1-BAE05D5B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529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7C2EF7-76BD-A577-452D-0E710E36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BDE362-9B08-CE51-8F43-9DA19A21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C6D2509-9EAD-7D8D-7F2E-6C512AFC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3D6111F-14CC-5F75-A418-FF169553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061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B5402B4-EB21-46EF-DA4E-34B1A512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4DF7A0C-FA58-A8D4-8725-4BCD4D49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0755884-6DAB-28C7-F332-67224648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470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14C41C-0035-6A13-A0C3-CD772F91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99A07F-80F4-0F65-D9E8-ACF045963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F954AA5-75BD-0D31-2C8E-ED23B7CA3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C6672E6-5C0E-AA78-5B4B-B4AF696D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6569838-552C-3A86-2A4D-C3BA7C241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F4DAE2A-3233-077D-2E57-1FF89F56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119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7C3E27-BB2E-E55B-22B5-49616D44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3092B83-B866-B9E8-B055-9E6B2458A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2249F94-D059-B994-52FE-A9B4355C4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CE197FD-94A4-1CC4-0E95-BCA18C179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A3C49ED-5282-A8B5-B951-B7F4ECA2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C3A2BF4-3564-BFE4-C4C5-D1082F47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276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E3F71B6-45C4-B66C-11D5-66774189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131B289-CA8F-FAC2-24B8-5A9718A42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707337F-A95E-31CC-136A-E99268756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DFBEE-88B7-4A0B-A338-5A030053DF67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F6794B-1221-C9C0-0779-1C0817507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124933C-D172-EBAF-2CD3-BE9E2719B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9014E-9E0C-45A5-876E-F4374FE398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19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nm@winesofcrete.g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72281F-DAFE-ABB7-A7D3-999EBE568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019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Δικτύωση και Ανάπτυξη, </a:t>
            </a:r>
            <a:br>
              <a:rPr lang="el-GR" dirty="0"/>
            </a:br>
            <a:r>
              <a:rPr lang="el-GR" dirty="0"/>
              <a:t>το παράδειγμα του </a:t>
            </a:r>
            <a:br>
              <a:rPr lang="el-GR" dirty="0"/>
            </a:br>
            <a:r>
              <a:rPr lang="el-GR" dirty="0"/>
              <a:t>Κρητικού κρασιού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FB2FFE4-E457-F757-92DB-ACE756978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72" y="5828943"/>
            <a:ext cx="7691535" cy="870438"/>
          </a:xfrm>
        </p:spPr>
        <p:txBody>
          <a:bodyPr>
            <a:normAutofit lnSpcReduction="10000"/>
          </a:bodyPr>
          <a:lstStyle/>
          <a:p>
            <a:pPr algn="r"/>
            <a:r>
              <a:rPr lang="el-GR" i="1" dirty="0"/>
              <a:t>Οκτώβριος</a:t>
            </a:r>
            <a:r>
              <a:rPr lang="en-US" i="1" dirty="0"/>
              <a:t> 2022</a:t>
            </a:r>
          </a:p>
          <a:p>
            <a:pPr algn="r"/>
            <a:r>
              <a:rPr lang="el-GR" i="1" dirty="0"/>
              <a:t>Νίκος </a:t>
            </a:r>
            <a:r>
              <a:rPr lang="el-GR" i="1" dirty="0" err="1"/>
              <a:t>Μηλιαράκης</a:t>
            </a:r>
            <a:r>
              <a:rPr lang="en-US" i="1" dirty="0"/>
              <a:t>, </a:t>
            </a:r>
            <a:r>
              <a:rPr lang="el-GR" i="1" dirty="0"/>
              <a:t>Οινοποιός</a:t>
            </a:r>
            <a:r>
              <a:rPr lang="en-US" i="1" dirty="0"/>
              <a:t> &amp; </a:t>
            </a:r>
            <a:r>
              <a:rPr lang="el-GR" i="1" dirty="0"/>
              <a:t>Πρόεδρος</a:t>
            </a:r>
            <a:r>
              <a:rPr lang="en-US" i="1" dirty="0"/>
              <a:t> Wines of Crete</a:t>
            </a:r>
            <a:endParaRPr lang="el-GR" i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4CC0631-CAEC-85AC-29F3-F5B86D99C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4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519C4D5-7497-76AD-0A78-A9E1D229F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0939" y="2510655"/>
            <a:ext cx="3750907" cy="2911151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l-GR" dirty="0"/>
              <a:t>Είναι όμως πάντα μια ομαδική δουλειά όπου κανείς δεν πρέπει να σφάλει, καθώς το κόστος του ατομικού σφάλματος θα το πληρώσει όλη η ομάδα.</a:t>
            </a:r>
            <a:r>
              <a:rPr lang="en-US" dirty="0"/>
              <a:t>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81EDAD6-47A0-D54A-E219-86D71E043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D8A91E3-D5B4-FB66-E89C-BD648342C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2" y="561003"/>
            <a:ext cx="7647992" cy="573599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747EE19-9B81-E1A0-7C81-CF37805D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9" y="111966"/>
            <a:ext cx="4030827" cy="302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363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72281F-DAFE-ABB7-A7D3-999EBE568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148" y="0"/>
            <a:ext cx="9032240" cy="1278295"/>
          </a:xfrm>
        </p:spPr>
        <p:txBody>
          <a:bodyPr>
            <a:normAutofit/>
          </a:bodyPr>
          <a:lstStyle/>
          <a:p>
            <a:r>
              <a:rPr lang="el-GR" dirty="0"/>
              <a:t>Σας ευχαριστώ </a:t>
            </a:r>
            <a:r>
              <a:rPr lang="en-US" dirty="0"/>
              <a:t>!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FB2FFE4-E457-F757-92DB-ACE756978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0550" y="5899551"/>
            <a:ext cx="9481058" cy="958449"/>
          </a:xfrm>
        </p:spPr>
        <p:txBody>
          <a:bodyPr>
            <a:normAutofit fontScale="92500"/>
          </a:bodyPr>
          <a:lstStyle/>
          <a:p>
            <a:pPr algn="r"/>
            <a:r>
              <a:rPr lang="el-GR" i="1" dirty="0"/>
              <a:t>Οκτώβριος</a:t>
            </a:r>
            <a:r>
              <a:rPr lang="en-US" i="1" dirty="0"/>
              <a:t> 2022</a:t>
            </a:r>
            <a:r>
              <a:rPr lang="el-GR" i="1" dirty="0"/>
              <a:t> | Νίκος </a:t>
            </a:r>
            <a:r>
              <a:rPr lang="el-GR" i="1" dirty="0" err="1"/>
              <a:t>Μηλιαράκης</a:t>
            </a:r>
            <a:r>
              <a:rPr lang="en-US" i="1" dirty="0"/>
              <a:t>, </a:t>
            </a:r>
            <a:r>
              <a:rPr lang="el-GR" i="1" dirty="0"/>
              <a:t>Οινοποιός</a:t>
            </a:r>
            <a:r>
              <a:rPr lang="en-US" i="1" dirty="0"/>
              <a:t> &amp; </a:t>
            </a:r>
            <a:r>
              <a:rPr lang="el-GR" i="1" dirty="0"/>
              <a:t>Πρόεδρος τους </a:t>
            </a:r>
            <a:r>
              <a:rPr lang="en-US" i="1" dirty="0"/>
              <a:t>Wines of Crete</a:t>
            </a:r>
          </a:p>
          <a:p>
            <a:pPr algn="r"/>
            <a:r>
              <a:rPr lang="en-US" dirty="0">
                <a:hlinkClick r:id="rId2"/>
              </a:rPr>
              <a:t>nm@winesofcrete.gr</a:t>
            </a:r>
            <a:endParaRPr lang="en-US" dirty="0"/>
          </a:p>
          <a:p>
            <a:pPr algn="r"/>
            <a:endParaRPr lang="el-GR" i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4CC0631-CAEC-85AC-29F3-F5B86D99C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A394C3E-26C1-3A45-BC96-F9637DBAF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" y="1549436"/>
            <a:ext cx="9120737" cy="409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31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519C4D5-7497-76AD-0A78-A9E1D229F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489" y="280340"/>
            <a:ext cx="8537511" cy="1156574"/>
          </a:xfrm>
        </p:spPr>
        <p:txBody>
          <a:bodyPr>
            <a:normAutofit/>
          </a:bodyPr>
          <a:lstStyle/>
          <a:p>
            <a:pPr algn="l"/>
            <a:r>
              <a:rPr lang="el-GR" dirty="0"/>
              <a:t>Στην αρχή χρειάζεται ένα ΩΡΙΜΟ προϊόν</a:t>
            </a:r>
            <a:r>
              <a:rPr lang="en-US" dirty="0"/>
              <a:t>. </a:t>
            </a:r>
            <a:r>
              <a:rPr lang="el-GR" dirty="0"/>
              <a:t>Να αναλυθεί και να αναδειχθούν τα κύρια και δευτερεύοντα ΧΑΡΑΚΤΗΡΙΣΤΙΚΑ του με στόχο να</a:t>
            </a:r>
            <a:r>
              <a:rPr lang="en-US" dirty="0"/>
              <a:t> BRAND</a:t>
            </a:r>
            <a:r>
              <a:rPr lang="el-GR" dirty="0" err="1"/>
              <a:t>αριστεί</a:t>
            </a:r>
            <a:r>
              <a:rPr lang="en-US" dirty="0"/>
              <a:t>, </a:t>
            </a:r>
            <a:r>
              <a:rPr lang="el-GR" dirty="0"/>
              <a:t>να δημιουργηθεί μια καθαρή ΤΑΥΤΟΤΗΤΑ</a:t>
            </a:r>
            <a:r>
              <a:rPr lang="en-US" dirty="0"/>
              <a:t>.</a:t>
            </a: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81EDAD6-47A0-D54A-E219-86D71E043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A1F0A13-BB3E-C193-E89B-1B0646EBB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7" y="1567543"/>
            <a:ext cx="11816406" cy="507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20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519C4D5-7497-76AD-0A78-A9E1D229F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0" y="1950516"/>
            <a:ext cx="4170784" cy="4217019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20000"/>
              </a:lnSpc>
            </a:pPr>
            <a:r>
              <a:rPr lang="el-GR" dirty="0"/>
              <a:t>Στη συνέχεια πρέπει να δημιουργηθεί μια ΟΜΑΔΑ με κοινούς στόχους προκειμένου να χτιστεί το ΚΕΦΑΛΙΚΟ ΠΡΟΙΟΝ και η ΑΝΑΓΝΩΡΗΣΙΜΟΤΗΤΑ του</a:t>
            </a:r>
            <a:r>
              <a:rPr lang="en-US" dirty="0"/>
              <a:t>. </a:t>
            </a:r>
            <a:endParaRPr lang="el-GR" dirty="0"/>
          </a:p>
          <a:p>
            <a:pPr algn="l">
              <a:lnSpc>
                <a:spcPct val="120000"/>
              </a:lnSpc>
            </a:pPr>
            <a:r>
              <a:rPr lang="el-GR" dirty="0"/>
              <a:t>Τα καλύτερα μέλη της ομάδας είναι οι ίδιοι οι παραγωγοί. Πρέπει όμως να κατανοήσουν ΓΙΑΤΙ αποτελούν μέλος αυτής της ομάδας.</a:t>
            </a:r>
            <a:r>
              <a:rPr lang="en-US" dirty="0"/>
              <a:t> </a:t>
            </a:r>
            <a:r>
              <a:rPr lang="el-GR" dirty="0"/>
              <a:t>Και να παρέχουν τη ΣΥΜΜΕΤΟΧΗ τους σε αυτή τη δομή.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81EDAD6-47A0-D54A-E219-86D71E043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462F0A6-A6A6-3351-9485-9C8D4A6E2D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7483"/>
          <a:stretch/>
        </p:blipFill>
        <p:spPr>
          <a:xfrm>
            <a:off x="764776" y="189161"/>
            <a:ext cx="6226628" cy="6479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49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519C4D5-7497-76AD-0A78-A9E1D229F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90" y="1842228"/>
            <a:ext cx="4167673" cy="4282751"/>
          </a:xfrm>
        </p:spPr>
        <p:txBody>
          <a:bodyPr>
            <a:normAutofit fontScale="92500"/>
          </a:bodyPr>
          <a:lstStyle/>
          <a:p>
            <a:pPr algn="l">
              <a:lnSpc>
                <a:spcPct val="120000"/>
              </a:lnSpc>
            </a:pPr>
            <a:r>
              <a:rPr lang="el-GR" dirty="0"/>
              <a:t>Ο ΧΡΟΝΟΣ θα ενδυναμώσει την ομάδα και το προϊόν θα κερδίζει σε </a:t>
            </a:r>
            <a:r>
              <a:rPr lang="el-GR" dirty="0" err="1"/>
              <a:t>αναγνωρισημότητα</a:t>
            </a:r>
            <a:r>
              <a:rPr lang="en-US" dirty="0"/>
              <a:t>. </a:t>
            </a:r>
            <a:r>
              <a:rPr lang="el-GR" dirty="0"/>
              <a:t>Η ΤΟΥΡΙΣΤΙΚΗ ΔΙΑΣΤΑΣΗ</a:t>
            </a:r>
            <a:r>
              <a:rPr lang="en-US" dirty="0"/>
              <a:t> </a:t>
            </a:r>
            <a:r>
              <a:rPr lang="el-GR" dirty="0"/>
              <a:t>μπορεί τότε να αρχίζει να στήνεται. </a:t>
            </a:r>
            <a:r>
              <a:rPr lang="en-US" dirty="0"/>
              <a:t> </a:t>
            </a:r>
            <a:r>
              <a:rPr lang="el-GR" dirty="0"/>
              <a:t>Εκ νέου</a:t>
            </a:r>
            <a:r>
              <a:rPr lang="en-US" dirty="0"/>
              <a:t>, </a:t>
            </a:r>
            <a:r>
              <a:rPr lang="el-GR" dirty="0"/>
              <a:t>η ΚΟΙΝΗ ΓΡΑΜΜΗ</a:t>
            </a:r>
            <a:r>
              <a:rPr lang="en-US" dirty="0"/>
              <a:t> </a:t>
            </a:r>
            <a:r>
              <a:rPr lang="el-GR" dirty="0"/>
              <a:t>και η ΚΑΤΑΝΟΗΣΗ</a:t>
            </a:r>
            <a:r>
              <a:rPr lang="en-US" dirty="0"/>
              <a:t> </a:t>
            </a:r>
            <a:r>
              <a:rPr lang="el-GR" dirty="0"/>
              <a:t>θα ενδυναμώσει το δίκτυο</a:t>
            </a:r>
            <a:r>
              <a:rPr lang="en-US" dirty="0"/>
              <a:t>, </a:t>
            </a:r>
            <a:r>
              <a:rPr lang="el-GR" dirty="0"/>
              <a:t>θα επιταχύνει τις διαδικασίες και θα φέρει την ομάδα ποιο κοντά στο αποτέλεσμα</a:t>
            </a:r>
            <a:r>
              <a:rPr lang="en-US" dirty="0"/>
              <a:t>.</a:t>
            </a: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81EDAD6-47A0-D54A-E219-86D71E043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217D6C-550B-1C43-9C7B-71B850340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14150"/>
          <a:stretch/>
        </p:blipFill>
        <p:spPr>
          <a:xfrm>
            <a:off x="587829" y="264205"/>
            <a:ext cx="6879964" cy="632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48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519C4D5-7497-76AD-0A78-A9E1D229F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012" y="1912775"/>
            <a:ext cx="4058817" cy="4497356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20000"/>
              </a:lnSpc>
            </a:pPr>
            <a:r>
              <a:rPr lang="el-GR" sz="1600" dirty="0"/>
              <a:t>Ο ΧΡΟΝΟΣ και η ΔΟΥΛΕΙΑ θα πιστώσουν ΚΥΡΟΣ και ΑΝΑΓΝΩΡΙΣΗ στην προσπάθεια, αποτέλεσμα των οποίων θα είναι:</a:t>
            </a:r>
            <a:r>
              <a:rPr lang="en-US" sz="1600" dirty="0"/>
              <a:t> </a:t>
            </a:r>
          </a:p>
          <a:p>
            <a:pPr algn="l">
              <a:lnSpc>
                <a:spcPct val="120000"/>
              </a:lnSpc>
            </a:pPr>
            <a:r>
              <a:rPr lang="el-GR" sz="1600" dirty="0"/>
              <a:t>α</a:t>
            </a:r>
            <a:r>
              <a:rPr lang="en-US" sz="1600" dirty="0"/>
              <a:t>. </a:t>
            </a:r>
            <a:r>
              <a:rPr lang="el-GR" sz="1600" dirty="0"/>
              <a:t>η άντληση τοπικών, εθνικών και ευρωπαϊκών ΠΟΡΩΝ</a:t>
            </a:r>
            <a:r>
              <a:rPr lang="en-US" sz="1600" dirty="0"/>
              <a:t> </a:t>
            </a:r>
            <a:r>
              <a:rPr lang="el-GR" sz="1600" dirty="0"/>
              <a:t>και ΥΠΟΣΤΗΡΙΞΗ, δίνοντας τη </a:t>
            </a:r>
            <a:r>
              <a:rPr lang="el-GR" dirty="0"/>
              <a:t>δυνατότητα</a:t>
            </a:r>
            <a:r>
              <a:rPr lang="en-US" sz="1600" dirty="0"/>
              <a:t> </a:t>
            </a:r>
            <a:r>
              <a:rPr lang="el-GR" sz="1600" dirty="0"/>
              <a:t>πολλαπλασιασμού της προσπάθειας</a:t>
            </a:r>
            <a:r>
              <a:rPr lang="en-US" sz="1600" dirty="0"/>
              <a:t>, </a:t>
            </a:r>
            <a:r>
              <a:rPr lang="el-GR" sz="1600" dirty="0"/>
              <a:t>συντήρηση της πορείας</a:t>
            </a:r>
            <a:r>
              <a:rPr lang="en-US" sz="1600" dirty="0"/>
              <a:t>, </a:t>
            </a:r>
            <a:r>
              <a:rPr lang="el-GR" sz="1600" dirty="0"/>
              <a:t>διατήρηση του επιπέδου ανάπτυξης και προσθήκης νέων σχεδίων δράσης</a:t>
            </a:r>
            <a:r>
              <a:rPr lang="en-US" sz="1600" dirty="0"/>
              <a:t>.</a:t>
            </a:r>
          </a:p>
          <a:p>
            <a:pPr algn="l">
              <a:lnSpc>
                <a:spcPct val="120000"/>
              </a:lnSpc>
            </a:pPr>
            <a:r>
              <a:rPr lang="el-GR" sz="1600" dirty="0"/>
              <a:t>β</a:t>
            </a:r>
            <a:r>
              <a:rPr lang="en-US" sz="1600" dirty="0"/>
              <a:t>. </a:t>
            </a:r>
            <a:r>
              <a:rPr lang="el-GR" sz="1600" dirty="0"/>
              <a:t>η άντληση νέων συνεργατών από </a:t>
            </a:r>
            <a:r>
              <a:rPr lang="el-GR" sz="1600" dirty="0" err="1"/>
              <a:t>συσχετιζόμενους</a:t>
            </a:r>
            <a:r>
              <a:rPr lang="el-GR" sz="1600" dirty="0"/>
              <a:t> κλάδους</a:t>
            </a:r>
            <a:r>
              <a:rPr lang="en-US" sz="1600" dirty="0"/>
              <a:t> (</a:t>
            </a:r>
            <a:r>
              <a:rPr lang="el-GR" sz="1600" dirty="0"/>
              <a:t>Παραγωγοί παραδοσιακών </a:t>
            </a:r>
            <a:r>
              <a:rPr lang="el-GR" sz="1600" dirty="0" err="1"/>
              <a:t>προιόντων</a:t>
            </a:r>
            <a:r>
              <a:rPr lang="el-GR" sz="1600" dirty="0"/>
              <a:t>, Εστίαση, Ξενοδόχους, Σημεία πώλησης οίνου, Τουριστικά γραφεία</a:t>
            </a:r>
            <a:r>
              <a:rPr lang="en-US" sz="1600" dirty="0"/>
              <a:t>) </a:t>
            </a:r>
            <a:r>
              <a:rPr lang="el-GR" sz="1600" dirty="0"/>
              <a:t>με αποτέλεσμα το κεφαλικό </a:t>
            </a:r>
            <a:r>
              <a:rPr lang="el-GR" sz="1600" dirty="0" err="1"/>
              <a:t>προιόν</a:t>
            </a:r>
            <a:r>
              <a:rPr lang="el-GR" sz="1600" dirty="0"/>
              <a:t> να ολοκληρωθεί περαιτέρω, να </a:t>
            </a:r>
            <a:r>
              <a:rPr lang="el-GR" sz="1600" dirty="0" err="1"/>
              <a:t>διευρήνει</a:t>
            </a:r>
            <a:r>
              <a:rPr lang="el-GR" sz="1600" dirty="0"/>
              <a:t> την παρουσία του, να εμπλουτιστεί και να γίνει εν τέλει ακόμα ποιο ενδιαφέρον, άρα απαραίτητο σε μια αλυσίδα αξίας</a:t>
            </a:r>
            <a:r>
              <a:rPr lang="en-US" sz="1600" dirty="0"/>
              <a:t>.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81EDAD6-47A0-D54A-E219-86D71E043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7187833-B07A-D860-B29E-9976D1C4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8" y="563980"/>
            <a:ext cx="5731313" cy="57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0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519C4D5-7497-76AD-0A78-A9E1D229F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0939" y="1857512"/>
            <a:ext cx="3750907" cy="3955459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el-GR" dirty="0"/>
              <a:t>Το επόμενο επίπεδο, με σκοπό την τοπική ενδυνάμωση, η εμπλοκή σε Δίκτυα Εθνικής Εμβέλειας μεταξύ Περιφερειών</a:t>
            </a:r>
            <a:r>
              <a:rPr lang="en-US" dirty="0"/>
              <a:t>. </a:t>
            </a:r>
            <a:r>
              <a:rPr lang="el-GR" dirty="0"/>
              <a:t>Η δημιουργία ενός εθνικού προϊόντος και η διατήρηση ισχυρής παρουσίας σε αυτό.</a:t>
            </a:r>
          </a:p>
          <a:p>
            <a:pPr algn="l">
              <a:lnSpc>
                <a:spcPct val="120000"/>
              </a:lnSpc>
            </a:pPr>
            <a:endParaRPr lang="el-GR" dirty="0"/>
          </a:p>
          <a:p>
            <a:pPr algn="l">
              <a:lnSpc>
                <a:spcPct val="120000"/>
              </a:lnSpc>
            </a:pPr>
            <a:r>
              <a:rPr lang="el-GR" dirty="0"/>
              <a:t>ΕΘΝΙΚΗ ΕΠΙΤΡΟΠΗ ΟΙΝΟΤΟΥΡΙΣΜΟΥ </a:t>
            </a:r>
            <a:r>
              <a:rPr lang="el-GR" dirty="0">
                <a:sym typeface="Wingdings" panose="05000000000000000000" pitchFamily="2" charset="2"/>
              </a:rPr>
              <a:t></a:t>
            </a:r>
          </a:p>
          <a:p>
            <a:pPr algn="l">
              <a:lnSpc>
                <a:spcPct val="120000"/>
              </a:lnSpc>
            </a:pPr>
            <a:r>
              <a:rPr lang="el-GR" dirty="0"/>
              <a:t>ΕΘΝΙΚΟ ΣΥΜΒΟΥΛΙΟ ΟΙΝΟΤΟΥΡΙΣΜΟΥ +</a:t>
            </a:r>
          </a:p>
          <a:p>
            <a:pPr algn="l">
              <a:lnSpc>
                <a:spcPct val="120000"/>
              </a:lnSpc>
            </a:pPr>
            <a:r>
              <a:rPr lang="el-GR" dirty="0"/>
              <a:t>ΔΙΑΤΟΠΙΚΟ ΠΡΟΓΡΑΜΜΑ ΓΙΑ ΤΗΝ ΕΘΝΙΚΗ ΑΝΑΠΤΥΞΗ ΤΗΣ ΟΙΝΟΤΟΥΡΙΣΤΙΚΗΣ ΔΡΑΣΤΗΡΙΟΤΗΤΑΣ</a:t>
            </a:r>
            <a:endParaRPr lang="en-US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81EDAD6-47A0-D54A-E219-86D71E043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C4F3B83-39DB-7D49-26BA-EBE2498E7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77" y="153612"/>
            <a:ext cx="4633812" cy="655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05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8462865" y="1961775"/>
            <a:ext cx="3336351" cy="451636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l-GR" sz="3500" b="1" dirty="0"/>
              <a:t>ΔΙΑΔΡΟΜΕΣ</a:t>
            </a:r>
          </a:p>
          <a:p>
            <a:pPr algn="l"/>
            <a:r>
              <a:rPr lang="el-GR" sz="3500" b="1" dirty="0"/>
              <a:t>ΟΙΝΟΤΟΥΡΙΣΜΟΣ</a:t>
            </a:r>
          </a:p>
          <a:p>
            <a:pPr algn="l"/>
            <a:r>
              <a:rPr lang="el-GR" sz="3500" b="1" dirty="0"/>
              <a:t>ΓΑΣΤΡΟΝΟΜΙΚΟΣ ΤΟΥΡΙΣΜΟΣ</a:t>
            </a:r>
          </a:p>
          <a:p>
            <a:pPr algn="l"/>
            <a:endParaRPr lang="en-US" sz="3500" b="1" dirty="0"/>
          </a:p>
          <a:p>
            <a:pPr algn="r"/>
            <a:r>
              <a:rPr lang="el-GR" dirty="0"/>
              <a:t>Παρουσίαση προϊόντος</a:t>
            </a:r>
          </a:p>
          <a:p>
            <a:pPr algn="r"/>
            <a:r>
              <a:rPr lang="el-GR" dirty="0"/>
              <a:t>Στοχευμένο κοινό</a:t>
            </a:r>
          </a:p>
          <a:p>
            <a:pPr algn="r"/>
            <a:r>
              <a:rPr lang="el-GR" dirty="0"/>
              <a:t>Πωλήσεις λιανικής</a:t>
            </a:r>
          </a:p>
          <a:p>
            <a:pPr algn="r"/>
            <a:r>
              <a:rPr lang="el-GR" dirty="0"/>
              <a:t>Εύρεση νέων συνεργατών</a:t>
            </a:r>
          </a:p>
          <a:p>
            <a:pPr algn="r"/>
            <a:r>
              <a:rPr lang="el-GR" dirty="0"/>
              <a:t>Έρευνα σε νέες προτάσεις</a:t>
            </a:r>
          </a:p>
          <a:p>
            <a:pPr algn="r"/>
            <a:r>
              <a:rPr lang="el-GR" dirty="0"/>
              <a:t>Δημιουργία προορισμού</a:t>
            </a:r>
          </a:p>
          <a:p>
            <a:pPr algn="r"/>
            <a:r>
              <a:rPr lang="el-GR" dirty="0"/>
              <a:t>…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4" y="1067238"/>
            <a:ext cx="8034032" cy="536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E06EFF5C-10E5-3D25-C289-C5068662D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11" y="504060"/>
            <a:ext cx="3153540" cy="315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5" y="2080830"/>
            <a:ext cx="3005898" cy="300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7" y="3657600"/>
            <a:ext cx="3153540" cy="315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5" y="824198"/>
            <a:ext cx="3157036" cy="315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25" y="3010333"/>
            <a:ext cx="3153540" cy="315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FD74BC44-5224-CF67-124F-EDE0037B3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  <p:sp>
        <p:nvSpPr>
          <p:cNvPr id="6" name="Υπότιτλος 2">
            <a:extLst>
              <a:ext uri="{FF2B5EF4-FFF2-40B4-BE49-F238E27FC236}">
                <a16:creationId xmlns:a16="http://schemas.microsoft.com/office/drawing/2014/main" id="{23C46428-C860-0A82-1CD0-413D30BD1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2865" y="1961775"/>
            <a:ext cx="3336351" cy="451636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l-GR" sz="3500" b="1" dirty="0"/>
              <a:t>ΔΙΑΔΡΟΜΕΣ</a:t>
            </a:r>
          </a:p>
          <a:p>
            <a:pPr algn="l"/>
            <a:r>
              <a:rPr lang="el-GR" sz="3500" b="1" dirty="0"/>
              <a:t>ΟΙΝΟΤΟΥΡΙΣΜΟΣ</a:t>
            </a:r>
          </a:p>
          <a:p>
            <a:pPr algn="l"/>
            <a:r>
              <a:rPr lang="el-GR" sz="3500" b="1" dirty="0"/>
              <a:t>ΓΑΣΤΡΟΝΟΜΙΚΟΣ ΤΟΥΡΙΣΜΟΣ</a:t>
            </a:r>
          </a:p>
          <a:p>
            <a:pPr algn="l"/>
            <a:endParaRPr lang="en-US" sz="3500" b="1" dirty="0"/>
          </a:p>
          <a:p>
            <a:pPr algn="r"/>
            <a:r>
              <a:rPr lang="el-GR" dirty="0"/>
              <a:t>Ημερήσιες διαδρομές</a:t>
            </a:r>
          </a:p>
          <a:p>
            <a:pPr algn="r"/>
            <a:r>
              <a:rPr lang="el-GR" dirty="0" err="1"/>
              <a:t>Οινοπεριπατητικές</a:t>
            </a:r>
            <a:r>
              <a:rPr lang="el-GR" dirty="0"/>
              <a:t> διαδρομές</a:t>
            </a:r>
          </a:p>
          <a:p>
            <a:pPr algn="r"/>
            <a:r>
              <a:rPr lang="el-GR" dirty="0"/>
              <a:t>Γραφεία Οινικού &amp; Γαστρονομικού Τουρισμού</a:t>
            </a:r>
          </a:p>
          <a:p>
            <a:pPr algn="r"/>
            <a:endParaRPr lang="el-GR" dirty="0"/>
          </a:p>
          <a:p>
            <a:pPr algn="r"/>
            <a:r>
              <a:rPr lang="el-G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0743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1" y="3209731"/>
            <a:ext cx="2465828" cy="34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41621184-7521-558E-CFF7-D95CA8DBA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88" y="0"/>
            <a:ext cx="2858612" cy="174554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E498FF-C187-ECE7-2E55-2E0DE9954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51" y="3209731"/>
            <a:ext cx="2465830" cy="348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7EC7521-FB6C-F58D-3310-13D67EB011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" t="17133" r="52781" b="8694"/>
          <a:stretch/>
        </p:blipFill>
        <p:spPr>
          <a:xfrm>
            <a:off x="1162703" y="160314"/>
            <a:ext cx="6128126" cy="293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85D4DF5-DAB5-8E34-4E17-65EF15BDF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903" y="3209731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55792246-7A94-F8C7-AC5C-8B511BF36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2865" y="1961775"/>
            <a:ext cx="3336351" cy="4516365"/>
          </a:xfrm>
        </p:spPr>
        <p:txBody>
          <a:bodyPr>
            <a:normAutofit/>
          </a:bodyPr>
          <a:lstStyle/>
          <a:p>
            <a:pPr algn="l"/>
            <a:r>
              <a:rPr lang="el-GR" sz="3500" b="1" dirty="0"/>
              <a:t>ΠΡΟΙΟΝΤΑ</a:t>
            </a:r>
          </a:p>
          <a:p>
            <a:pPr algn="l"/>
            <a:r>
              <a:rPr lang="el-GR" sz="3500" b="1" dirty="0"/>
              <a:t>ΣΥΝΔΥΑΣΜΟΣ</a:t>
            </a:r>
          </a:p>
          <a:p>
            <a:pPr algn="l"/>
            <a:r>
              <a:rPr lang="el-GR" sz="3500" b="1" dirty="0"/>
              <a:t>ΑΝΑΔΕΙΞΗ</a:t>
            </a:r>
          </a:p>
          <a:p>
            <a:pPr algn="l"/>
            <a:endParaRPr lang="el-GR" sz="2200" dirty="0"/>
          </a:p>
          <a:p>
            <a:pPr algn="l"/>
            <a:r>
              <a:rPr lang="el-GR" sz="2200" dirty="0"/>
              <a:t>Ενίσχυση της αξιακής αλυσίδας.</a:t>
            </a:r>
          </a:p>
          <a:p>
            <a:pPr algn="l"/>
            <a:r>
              <a:rPr lang="el-GR" sz="2200" dirty="0"/>
              <a:t>Νέες προοπτικές προώθησης.</a:t>
            </a:r>
            <a:endParaRPr lang="en-US" sz="2200" dirty="0"/>
          </a:p>
          <a:p>
            <a:pPr algn="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654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411</Words>
  <Application>Microsoft Office PowerPoint</Application>
  <PresentationFormat>Ευρεία οθόνη</PresentationFormat>
  <Paragraphs>45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Θέμα του Office</vt:lpstr>
      <vt:lpstr>Δικτύωση και Ανάπτυξη,  το παράδειγμα του  Κρητικού κρασιού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Σας ευχαριστώ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Coordination &amp; Branding, critical success factors for Regional Wine Tourism</dc:title>
  <dc:creator>Nicolas Miliarakis</dc:creator>
  <cp:lastModifiedBy>Nicolas Miliarakis</cp:lastModifiedBy>
  <cp:revision>5</cp:revision>
  <dcterms:created xsi:type="dcterms:W3CDTF">2022-06-23T10:47:24Z</dcterms:created>
  <dcterms:modified xsi:type="dcterms:W3CDTF">2022-10-24T08:19:41Z</dcterms:modified>
</cp:coreProperties>
</file>