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03" r:id="rId4"/>
  </p:sldMasterIdLst>
  <p:sldIdLst>
    <p:sldId id="256" r:id="rId5"/>
    <p:sldId id="258" r:id="rId6"/>
    <p:sldId id="261" r:id="rId7"/>
    <p:sldId id="263" r:id="rId8"/>
    <p:sldId id="265" r:id="rId9"/>
    <p:sldId id="266" r:id="rId10"/>
    <p:sldId id="267" r:id="rId11"/>
    <p:sldId id="309" r:id="rId12"/>
    <p:sldId id="304" r:id="rId13"/>
    <p:sldId id="308" r:id="rId14"/>
    <p:sldId id="310" r:id="rId15"/>
    <p:sldId id="273" r:id="rId16"/>
    <p:sldId id="274" r:id="rId17"/>
    <p:sldId id="275" r:id="rId18"/>
    <p:sldId id="278" r:id="rId19"/>
    <p:sldId id="279" r:id="rId20"/>
    <p:sldId id="285" r:id="rId21"/>
    <p:sldId id="291" r:id="rId22"/>
    <p:sldId id="300" r:id="rId23"/>
    <p:sldId id="312" r:id="rId24"/>
    <p:sldId id="311" r:id="rId25"/>
    <p:sldId id="303" r:id="rId26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ΚΑΤΕΡΙΝΑ ΧΑΤΖΕΑ" initials="ΚΧ" lastIdx="1" clrIdx="0">
    <p:extLst>
      <p:ext uri="{19B8F6BF-5375-455C-9EA6-DF929625EA0E}">
        <p15:presenceInfo xmlns:p15="http://schemas.microsoft.com/office/powerpoint/2012/main" userId="S-1-5-21-1771740847-1095496939-2200030204-1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97833-5BE5-4927-B35A-914BCE799977}" v="71" dt="2023-09-27T09:04:21.015"/>
    <p1510:client id="{75F65D9A-46A8-475B-9240-F8A7DC56F529}" v="1317" dt="2023-09-27T06:45:57.905"/>
    <p1510:client id="{A6E53FD8-E4A5-4AF9-BA0F-1D5D5DC39E26}" v="1051" dt="2023-09-27T08:48:10.304"/>
    <p1510:client id="{B2D4955A-F8AF-40DC-9213-81861C44DC19}" v="15" dt="2023-09-27T12:10:10.947"/>
    <p1510:client id="{CA99257C-B45F-4F55-9CD8-FD4F3AF17788}" v="20" dt="2023-09-27T09:02:07.2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004" y="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501075-1B34-2032-8005-AF42DD8C6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73F8285-6887-35C1-03F8-709173B42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686C82-618A-1840-D904-361CB6FD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A503FC-8419-725D-D852-765CFE5B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812BF4-CA9B-E5FA-4A97-26CDA0B2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46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ED2AF4-95FF-5B4D-D8B0-C459CB0E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929C766-3849-9606-BFAF-827206B07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73C4A8-E165-1900-3F66-01911B62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365543-96DB-93E5-1CAF-6CFB8EC5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C10432-0063-F825-9FCC-D2523E9F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6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28EF68E-90F8-9743-2F9D-86396969F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BA7F63C-26E3-734A-9268-F015738DC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C47210-1998-029B-C3A9-8B7CCE1F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8DEF58-D4B7-3037-9433-51B0AC3B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840748-FD7C-8A4D-45A3-D7AD7250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20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5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0931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08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700BBB-43F6-A367-9EFD-30D8923D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CA0C25-D65B-29F7-1B11-B77D34BC2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BF67C6-018F-A805-10BA-600C93F5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86AB3B-155C-1453-6C20-375F0A7C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EE9D3A-578C-4726-A966-4B35F8F3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1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B5A50C-2234-C0F8-DE38-55F14121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4F10A8A-2AE8-EA96-6A04-BE7AE456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AE27B5-51B9-A9F4-23E6-B83F8738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762C67-5D7B-A325-4FA5-95007777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F260AD-A8B7-9AFB-5B95-1AF1F08E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54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F3BEF6-ADD7-EDF9-4116-E1E994A4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6D923A-B1AF-CAC4-91D8-F9193C112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A275F2-D408-0EC0-13BA-5DECAEC09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3DAA7E-92FF-8EA7-0219-FD109228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15CD18-9EE1-1FF2-6934-574F8520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DE4CEF1-7CC8-4D22-01A0-7A9D5C10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D3732A-0313-8102-15E3-9562114C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B691B5C-3BE3-A75E-E3AC-B8D0F123B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96C4181-5A06-9E20-D1FE-DC57E5C1D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6B2706A-9C96-B339-8944-047F68397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8B49ACB-3E4D-F840-49FF-657772953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5F61FE2-20E1-5277-0D96-40F77772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732602C-F3BB-1619-33E8-4DAECBEC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786694-61A0-53E0-ECAE-0B7101EB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83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57E075-1F6B-2DD5-7B4B-619233F7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DBDAB78-EE62-0E65-D82E-D4B0C251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F4A61D5-F1CC-9F54-DF8F-E293FECF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4A1EFBB-F972-834E-109C-9627CE8A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55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67E80B3-9DCA-CB5B-F713-E1020EB3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925971F-8D6D-DC81-BA9D-E4CAFF2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E39D702-0B7B-91ED-1424-5BCF7CAF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69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5D0165-B2D7-1441-E668-DCCE3573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45E014-CFA9-EBD1-32B3-2079CC857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56E84F-18ED-7F23-47DA-C2434B5D7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773A21C-9A42-9A72-A1F4-242D4E36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86F1F8C-7DF8-B4D8-DC3E-D2825680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B3D268-1489-07EE-E990-8CD7BEB1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80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997712-48BF-E3E2-AEBE-99F085DB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B2C8639-68E2-F53F-C55C-06D65451D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6AB175-2B34-3E3F-B4BD-23CAD11C7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5EA03AC-70A2-A070-A2A5-5B354A5D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ECAA0C1-D651-17C0-2BEA-5B10FA4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E17111-2FD2-F180-9995-3C54085F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09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D194A44-AD7B-8716-C2F1-41029426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023301-6576-0E2B-96A2-574BA3B55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5F5D90-11DA-6552-184D-DE34C5FFC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032D1C-F775-29ED-B50C-72E5A57AF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26D58B-C8AD-4B2C-AC22-CBF17748E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43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info@anher.gr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anher.g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5.jpeg"/><Relationship Id="rId4" Type="http://schemas.openxmlformats.org/officeDocument/2006/relationships/image" Target="../media/image32.jp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74E4D6CA-C15D-0D8B-3266-F58213A9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41" y="6064556"/>
            <a:ext cx="2036240" cy="42066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D8ADBBB-8929-BBEC-434B-74FBE1F1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26" y="6015783"/>
            <a:ext cx="792549" cy="469433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857B75-3EDB-63E7-DBF6-4698F0731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8"/>
          <a:stretch/>
        </p:blipFill>
        <p:spPr>
          <a:xfrm>
            <a:off x="2302241" y="5921287"/>
            <a:ext cx="676715" cy="563929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C2F2A7DF-D586-85B6-6987-4BFC637EE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6" b="41660"/>
          <a:stretch/>
        </p:blipFill>
        <p:spPr>
          <a:xfrm>
            <a:off x="1404520" y="2285999"/>
            <a:ext cx="5572959" cy="2360937"/>
          </a:xfrm>
          <a:prstGeom prst="rect">
            <a:avLst/>
          </a:prstGeo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9C50904D-64C2-2A0B-BEED-2F25AE36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95" y="34131"/>
            <a:ext cx="1219200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Εικόνα 3" descr="OAKAE – Οργανισμός Ανάπτυξης Κρήτης Α.Ε.">
            <a:extLst>
              <a:ext uri="{FF2B5EF4-FFF2-40B4-BE49-F238E27FC236}">
                <a16:creationId xmlns:a16="http://schemas.microsoft.com/office/drawing/2014/main" id="{51803F66-2976-0A28-6A0A-1CAFB25C0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70" y="276225"/>
            <a:ext cx="1752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Εικόνα 1" descr="Η Εταιρεία - ΑΝΑΠΤΥΞΙΑΚΗ ΛΑΣΙΘΙΟΥ">
            <a:extLst>
              <a:ext uri="{FF2B5EF4-FFF2-40B4-BE49-F238E27FC236}">
                <a16:creationId xmlns:a16="http://schemas.microsoft.com/office/drawing/2014/main" id="{5E9C2DD8-9356-99B8-1614-06D5147B3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8125"/>
            <a:ext cx="19812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Εικόνα 2" descr="ΑΚΟΜΜ - ΨΗΛΟΡΕΙΤΗΣ ΑΝΑΠΤΥΞΙΑΚΗ Α.Ε ΟΤΑ">
            <a:extLst>
              <a:ext uri="{FF2B5EF4-FFF2-40B4-BE49-F238E27FC236}">
                <a16:creationId xmlns:a16="http://schemas.microsoft.com/office/drawing/2014/main" id="{2A48ABA2-0F9E-01CD-253C-E95FC818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48" y="-2631"/>
            <a:ext cx="11525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A47FA096-6AFD-059B-17E5-308A18FD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3176BA-85B9-5291-6D75-FD0921E8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F870F7-2EFF-845E-6917-3A2CD7217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altLang="el-G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	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517581C-869A-8F9B-31F4-B7305F32D0A7}"/>
              </a:ext>
            </a:extLst>
          </p:cNvPr>
          <p:cNvSpPr/>
          <p:nvPr/>
        </p:nvSpPr>
        <p:spPr>
          <a:xfrm>
            <a:off x="1828800" y="2105628"/>
            <a:ext cx="4724400" cy="4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ΤΑΠΤοΚ</a:t>
            </a:r>
            <a:r>
              <a:rPr lang="el-GR" sz="2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ΑΛΙΕΙΑΣ </a:t>
            </a:r>
            <a:r>
              <a:rPr lang="el-GR" sz="2000" b="1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ΚΡΗΤΗΣ</a:t>
            </a:r>
            <a:r>
              <a:rPr lang="el-GR" sz="2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2021-2027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B057413-8ABD-1C9D-A06B-23A812B73509}"/>
              </a:ext>
            </a:extLst>
          </p:cNvPr>
          <p:cNvSpPr txBox="1"/>
          <p:nvPr/>
        </p:nvSpPr>
        <p:spPr>
          <a:xfrm>
            <a:off x="1785515" y="6539494"/>
            <a:ext cx="487680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l-GR" sz="800" b="1"/>
              <a:t>Με τη συγχρηματοδότηση του Ευρωπαϊκού Ταμείου Θάλασσας, Αλιείας και Υδατοκαλλιέργειας (ΕΤΘΑΥ)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974" y="394914"/>
            <a:ext cx="7491095" cy="38440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496820" marR="5080" indent="-2484755">
              <a:lnSpc>
                <a:spcPct val="100899"/>
              </a:lnSpc>
              <a:spcBef>
                <a:spcPts val="65"/>
              </a:spcBef>
            </a:pPr>
            <a:r>
              <a:rPr lang="el-GR" sz="2500" b="1" spc="-5">
                <a:solidFill>
                  <a:schemeClr val="accent5"/>
                </a:solidFill>
              </a:rPr>
              <a:t>ΠΕ ΡΕΘΥΜΝΟΥ</a:t>
            </a:r>
            <a:endParaRPr sz="2500" b="1">
              <a:solidFill>
                <a:schemeClr val="accent5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888884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DB370B8D-C2D3-FAD3-B25B-E43CBEE9E9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4367" y="289728"/>
            <a:ext cx="685800" cy="21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1158D9-73CC-CFB2-01A7-4918E53D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37" y="143816"/>
            <a:ext cx="2781878" cy="485725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BF927BDC-8DE3-D0A4-ADAE-FFBC4862026A}"/>
              </a:ext>
            </a:extLst>
          </p:cNvPr>
          <p:cNvSpPr txBox="1"/>
          <p:nvPr/>
        </p:nvSpPr>
        <p:spPr>
          <a:xfrm>
            <a:off x="263175" y="6706471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F206AA8-CF2E-4725-D70A-E5A249CDD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166" y="6081472"/>
            <a:ext cx="792549" cy="4694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7B26F55-77FB-8599-41ED-88B154EA7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68" y="6140096"/>
            <a:ext cx="2036240" cy="420660"/>
          </a:xfrm>
          <a:prstGeom prst="rect">
            <a:avLst/>
          </a:prstGeom>
        </p:spPr>
      </p:pic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0DEA9CA4-48CD-5351-CF54-82F9398DD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57383"/>
              </p:ext>
            </p:extLst>
          </p:nvPr>
        </p:nvGraphicFramePr>
        <p:xfrm>
          <a:off x="1018213" y="1044451"/>
          <a:ext cx="7107570" cy="412289"/>
        </p:xfrm>
        <a:graphic>
          <a:graphicData uri="http://schemas.openxmlformats.org/drawingml/2006/table">
            <a:tbl>
              <a:tblPr/>
              <a:tblGrid>
                <a:gridCol w="1107855">
                  <a:extLst>
                    <a:ext uri="{9D8B030D-6E8A-4147-A177-3AD203B41FA5}">
                      <a16:colId xmlns:a16="http://schemas.microsoft.com/office/drawing/2014/main" val="2017970692"/>
                    </a:ext>
                  </a:extLst>
                </a:gridCol>
                <a:gridCol w="1912532">
                  <a:extLst>
                    <a:ext uri="{9D8B030D-6E8A-4147-A177-3AD203B41FA5}">
                      <a16:colId xmlns:a16="http://schemas.microsoft.com/office/drawing/2014/main" val="2110874913"/>
                    </a:ext>
                  </a:extLst>
                </a:gridCol>
                <a:gridCol w="2729149">
                  <a:extLst>
                    <a:ext uri="{9D8B030D-6E8A-4147-A177-3AD203B41FA5}">
                      <a16:colId xmlns:a16="http://schemas.microsoft.com/office/drawing/2014/main" val="2938894070"/>
                    </a:ext>
                  </a:extLst>
                </a:gridCol>
                <a:gridCol w="613262">
                  <a:extLst>
                    <a:ext uri="{9D8B030D-6E8A-4147-A177-3AD203B41FA5}">
                      <a16:colId xmlns:a16="http://schemas.microsoft.com/office/drawing/2014/main" val="2542120441"/>
                    </a:ext>
                  </a:extLst>
                </a:gridCol>
                <a:gridCol w="744772">
                  <a:extLst>
                    <a:ext uri="{9D8B030D-6E8A-4147-A177-3AD203B41FA5}">
                      <a16:colId xmlns:a16="http://schemas.microsoft.com/office/drawing/2014/main" val="714421417"/>
                    </a:ext>
                  </a:extLst>
                </a:gridCol>
              </a:tblGrid>
              <a:tr h="41228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ΠΕΡΙΦΕΡΕΙΑΚΗ ΕΝΟΤΗΤΑ</a:t>
                      </a: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ΤΟΠΙΚΗ - ΔΗΜΟΤΙΚΗ ΚΟΙΝΟΤΗΤΑ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ΕΚΤΑΣΗ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ΜΟΝΙΜΟΣ ΠΛΗΘ. 2021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28576"/>
                  </a:ext>
                </a:extLst>
              </a:tr>
            </a:tbl>
          </a:graphicData>
        </a:graphic>
      </p:graphicFrame>
      <p:graphicFrame>
        <p:nvGraphicFramePr>
          <p:cNvPr id="16" name="Πίνακας 15">
            <a:extLst>
              <a:ext uri="{FF2B5EF4-FFF2-40B4-BE49-F238E27FC236}">
                <a16:creationId xmlns:a16="http://schemas.microsoft.com/office/drawing/2014/main" id="{A3787CC3-C08A-EEB3-7848-2381789F5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97158"/>
              </p:ext>
            </p:extLst>
          </p:nvPr>
        </p:nvGraphicFramePr>
        <p:xfrm>
          <a:off x="1018212" y="1456740"/>
          <a:ext cx="7107569" cy="4435392"/>
        </p:xfrm>
        <a:graphic>
          <a:graphicData uri="http://schemas.openxmlformats.org/drawingml/2006/table">
            <a:tbl>
              <a:tblPr/>
              <a:tblGrid>
                <a:gridCol w="1115388">
                  <a:extLst>
                    <a:ext uri="{9D8B030D-6E8A-4147-A177-3AD203B41FA5}">
                      <a16:colId xmlns:a16="http://schemas.microsoft.com/office/drawing/2014/main" val="359475393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099233270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1190575910"/>
                    </a:ext>
                  </a:extLst>
                </a:gridCol>
                <a:gridCol w="581931">
                  <a:extLst>
                    <a:ext uri="{9D8B030D-6E8A-4147-A177-3AD203B41FA5}">
                      <a16:colId xmlns:a16="http://schemas.microsoft.com/office/drawing/2014/main" val="2851464761"/>
                    </a:ext>
                  </a:extLst>
                </a:gridCol>
                <a:gridCol w="762049">
                  <a:extLst>
                    <a:ext uri="{9D8B030D-6E8A-4147-A177-3AD203B41FA5}">
                      <a16:colId xmlns:a16="http://schemas.microsoft.com/office/drawing/2014/main" val="400062628"/>
                    </a:ext>
                  </a:extLst>
                </a:gridCol>
              </a:tblGrid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Αγίας Γαλήνης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11,829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035589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Ακουμίων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28,316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34540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Αρδάκτου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15,335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546752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Δριμίσκου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6,702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958655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Κεραμέ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13,808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141764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Μελάμπων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29,742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530777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Σακτουρίων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18,301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170536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Ασωμάτου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18,332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188220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Λευκογείων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10,255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543564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Μαριού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7,396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766726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Μύρθιου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8,243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25983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Ροδακίνου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29,857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72271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ΒΑΣΙΛΕΙΟΥ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</a:t>
                      </a:r>
                      <a:r>
                        <a:rPr lang="el-GR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Σελλίων</a:t>
                      </a:r>
                      <a:endParaRPr lang="el-G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13,705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10872"/>
                  </a:ext>
                </a:extLst>
              </a:tr>
              <a:tr h="1386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ΑΓΙΟΥ ΒΑΣΙΛΕΙΟΥ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3" marR="7233" marT="7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211,821</a:t>
                      </a:r>
                    </a:p>
                  </a:txBody>
                  <a:tcPr marL="7233" marR="7233" marT="72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4.200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63632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ΜΥΛΟΠΟΤΑΜΟΥ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Μελιδονίου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38,206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432422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ΜΥΛΟΠΟΤΑΜΟΥ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Πανόρμου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6,578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544720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ΜΥΛΟΠΟΤΑΜΟΥ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Ρουμελής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5,590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12130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ΜΥΛΟΠΟΤΑΜΟΥ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Σισών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34,678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058172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ΜΥΛΟΠΟΤΑΜΟΥ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Σκεπαστής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5,006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113753"/>
                  </a:ext>
                </a:extLst>
              </a:tr>
              <a:tr h="1386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ΜΥΛΟΠΟΤΑΜΟΥ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3" marR="7233" marT="7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90,058</a:t>
                      </a:r>
                    </a:p>
                  </a:txBody>
                  <a:tcPr marL="7233" marR="7233" marT="72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64962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Άδελε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6,333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359706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Παγκαλοχωρίου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2,350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271873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Πηγής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5,908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146030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Πρίνου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12,419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92961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Χαμαλευρίου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417011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Καρωτής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3,523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587790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Ατσιποπούλου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9,539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021340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Γερανίου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11,363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60168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Πρινέ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7,303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369674"/>
                  </a:ext>
                </a:extLst>
              </a:tr>
              <a:tr h="138606"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ΡΕΘΥΜΝΟΥ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ΡΕΘΥΜΝΗΣ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</a:t>
                      </a:r>
                      <a:r>
                        <a:rPr lang="el-GR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Ρεθύμνης</a:t>
                      </a:r>
                      <a:endParaRPr lang="el-G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26,133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35.763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71548"/>
                  </a:ext>
                </a:extLst>
              </a:tr>
              <a:tr h="1386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ΡΕΘΥΜΝΗΣ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3" marR="7233" marT="7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88,528</a:t>
                      </a:r>
                    </a:p>
                  </a:txBody>
                  <a:tcPr marL="7233" marR="7233" marT="72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48.308</a:t>
                      </a:r>
                    </a:p>
                  </a:txBody>
                  <a:tcPr marL="7233" marR="7233" marT="7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276058"/>
                  </a:ext>
                </a:extLst>
              </a:tr>
              <a:tr h="1386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ΠΕΡΙΦΕΡΕΙΑΚΗΣ ΕΝΟΤΗΤΑΣ ΡΕΘΥΜΝΗΣ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3" marR="7233" marT="7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390,407</a:t>
                      </a:r>
                    </a:p>
                  </a:txBody>
                  <a:tcPr marL="7233" marR="7233" marT="7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55.227</a:t>
                      </a:r>
                    </a:p>
                  </a:txBody>
                  <a:tcPr marL="7233" marR="7233" marT="7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8258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66ACC7A8-171E-8FF7-71A5-FF460FD04A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258"/>
          <a:stretch/>
        </p:blipFill>
        <p:spPr>
          <a:xfrm>
            <a:off x="263175" y="6103243"/>
            <a:ext cx="676715" cy="56392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4A966CA2-4C8F-3288-A404-13B05A76D6D4}"/>
              </a:ext>
            </a:extLst>
          </p:cNvPr>
          <p:cNvSpPr txBox="1"/>
          <p:nvPr/>
        </p:nvSpPr>
        <p:spPr>
          <a:xfrm>
            <a:off x="263134" y="19543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07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024" y="439623"/>
            <a:ext cx="7491095" cy="38440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496820" marR="5080" indent="-2484755">
              <a:lnSpc>
                <a:spcPct val="100899"/>
              </a:lnSpc>
              <a:spcBef>
                <a:spcPts val="65"/>
              </a:spcBef>
            </a:pPr>
            <a:r>
              <a:rPr lang="el-GR" sz="2500" b="1" spc="-5">
                <a:solidFill>
                  <a:schemeClr val="accent5"/>
                </a:solidFill>
              </a:rPr>
              <a:t>ΠΕ ΛΑΣΙΘΙΟΥ</a:t>
            </a:r>
            <a:endParaRPr sz="2500" b="1">
              <a:solidFill>
                <a:schemeClr val="accent5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888884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DB370B8D-C2D3-FAD3-B25B-E43CBEE9E9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4367" y="289728"/>
            <a:ext cx="685800" cy="21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1158D9-73CC-CFB2-01A7-4918E53D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37" y="143816"/>
            <a:ext cx="2781878" cy="485725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43B3EFBD-7E01-FDE9-19AC-788824CD9C02}"/>
              </a:ext>
            </a:extLst>
          </p:cNvPr>
          <p:cNvSpPr txBox="1"/>
          <p:nvPr/>
        </p:nvSpPr>
        <p:spPr>
          <a:xfrm>
            <a:off x="263175" y="6554071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41C25F6-0CC6-9D35-E509-5AA0DC665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166" y="5929072"/>
            <a:ext cx="792549" cy="4694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949BB3E-EEAD-D416-E58E-58ACD58D7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68" y="5987696"/>
            <a:ext cx="2036240" cy="420660"/>
          </a:xfrm>
          <a:prstGeom prst="rect">
            <a:avLst/>
          </a:prstGeom>
        </p:spPr>
      </p:pic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6A5FDBEF-EF44-4D90-20BD-B30D73262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00373"/>
              </p:ext>
            </p:extLst>
          </p:nvPr>
        </p:nvGraphicFramePr>
        <p:xfrm>
          <a:off x="1600200" y="1248912"/>
          <a:ext cx="5785321" cy="4351341"/>
        </p:xfrm>
        <a:graphic>
          <a:graphicData uri="http://schemas.openxmlformats.org/drawingml/2006/table">
            <a:tbl>
              <a:tblPr/>
              <a:tblGrid>
                <a:gridCol w="787838">
                  <a:extLst>
                    <a:ext uri="{9D8B030D-6E8A-4147-A177-3AD203B41FA5}">
                      <a16:colId xmlns:a16="http://schemas.microsoft.com/office/drawing/2014/main" val="2718319153"/>
                    </a:ext>
                  </a:extLst>
                </a:gridCol>
                <a:gridCol w="1387536">
                  <a:extLst>
                    <a:ext uri="{9D8B030D-6E8A-4147-A177-3AD203B41FA5}">
                      <a16:colId xmlns:a16="http://schemas.microsoft.com/office/drawing/2014/main" val="3408580128"/>
                    </a:ext>
                  </a:extLst>
                </a:gridCol>
                <a:gridCol w="2398792">
                  <a:extLst>
                    <a:ext uri="{9D8B030D-6E8A-4147-A177-3AD203B41FA5}">
                      <a16:colId xmlns:a16="http://schemas.microsoft.com/office/drawing/2014/main" val="3409743239"/>
                    </a:ext>
                  </a:extLst>
                </a:gridCol>
                <a:gridCol w="599698">
                  <a:extLst>
                    <a:ext uri="{9D8B030D-6E8A-4147-A177-3AD203B41FA5}">
                      <a16:colId xmlns:a16="http://schemas.microsoft.com/office/drawing/2014/main" val="2555004584"/>
                    </a:ext>
                  </a:extLst>
                </a:gridCol>
                <a:gridCol w="611457">
                  <a:extLst>
                    <a:ext uri="{9D8B030D-6E8A-4147-A177-3AD203B41FA5}">
                      <a16:colId xmlns:a16="http://schemas.microsoft.com/office/drawing/2014/main" val="2297071442"/>
                    </a:ext>
                  </a:extLst>
                </a:gridCol>
              </a:tblGrid>
              <a:tr h="53796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ΠΕΡΙΦΕΡΕΙΑΚΗ ΕΝΟΤΗΤΑ</a:t>
                      </a:r>
                    </a:p>
                  </a:txBody>
                  <a:tcPr marL="8819" marR="8819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ΤΟΠΙΚΗ - ΔΗΜΟΤΙΚΗ ΚΟΙΝΟΤΗΤΑ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ΕΚΤΑΣΗ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ΜΟΝΙΜΟΣ ΠΛΗΘ. 2021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02404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ΝΙΚΟΛΑΟΥ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Αγίου Νικολάου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19,683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13.605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812512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ΝΙΚΟΛΑΟΥ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Ελούντας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24,108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14929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ΝΙΚΟΛΑΟΥ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Καλού Χωριού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25,552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1.197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561007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ΑΓΙΟΥ ΝΙΚΟΛΑΟΥ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Βραχασίου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63,141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930034"/>
                  </a:ext>
                </a:extLst>
              </a:tr>
              <a:tr h="1657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ΑΓΙΟΥ ΝΙΚΟΛΑΟΥ</a:t>
                      </a:r>
                    </a:p>
                  </a:txBody>
                  <a:tcPr marL="8819" marR="8819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132,484</a:t>
                      </a:r>
                    </a:p>
                  </a:txBody>
                  <a:tcPr marL="8819" marR="8819" marT="88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18.959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71735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ΙΕΡΑΠΕΤΡΑΣ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 Ιεράπετρας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69,951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17.710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630554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ΙΕΡΑΠΕΤΡΑΣ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Καβουσίου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37,966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34082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ΙΕΡΑΠΕΤΡΑΣ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Μύρτου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9,188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956764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ΙΕΡΑΠΕΤΡΑΣ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Παχείας Άμμου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20,530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949689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ΙΕΡΑΠΕΤΡΑΣ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Αγίου Στεφάνου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15,910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5964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ΙΕΡΑΠΕΤΡΑΣ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Σταυροχωρίου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23,340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939630"/>
                  </a:ext>
                </a:extLst>
              </a:tr>
              <a:tr h="1657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ΙΕΡΑΠΕΤΡΑΣ</a:t>
                      </a:r>
                    </a:p>
                  </a:txBody>
                  <a:tcPr marL="8819" marR="8819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176,885</a:t>
                      </a:r>
                    </a:p>
                  </a:txBody>
                  <a:tcPr marL="8819" marR="8819" marT="88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21.373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76660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Ζάκρου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61,057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83305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Παλαικάστρου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86,919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688456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Αγίας Τριάδος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19,937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29050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Απιδίων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18,685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516669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Αρμένων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15,249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939596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Πεύκων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17,441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775088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Σητείας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22,303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11.166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512557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Λάστρου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19,076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53834"/>
                  </a:ext>
                </a:extLst>
              </a:tr>
              <a:tr h="1657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ΛΑΣΙΘΙΟΥ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ΣΗΤΕΙΑΣ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Τουρλωτής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11,003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955880"/>
                  </a:ext>
                </a:extLst>
              </a:tr>
              <a:tr h="1657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ΣΗΤΕΙΑΣ</a:t>
                      </a:r>
                    </a:p>
                  </a:txBody>
                  <a:tcPr marL="8819" marR="8819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271,670</a:t>
                      </a:r>
                    </a:p>
                  </a:txBody>
                  <a:tcPr marL="8819" marR="8819" marT="88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15.145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09698"/>
                  </a:ext>
                </a:extLst>
              </a:tr>
              <a:tr h="1657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ΠΕΡΙΦΕΡΕΙΑΚΗΣ ΕΝΟΤΗΤΑΣ ΛΑΣΙΘΙΟΥ</a:t>
                      </a:r>
                    </a:p>
                  </a:txBody>
                  <a:tcPr marL="8819" marR="8819" marT="88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581,039</a:t>
                      </a:r>
                    </a:p>
                  </a:txBody>
                  <a:tcPr marL="8819" marR="8819" marT="8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55.477</a:t>
                      </a:r>
                    </a:p>
                  </a:txBody>
                  <a:tcPr marL="8819" marR="8819" marT="8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43349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2A4A59A7-DF55-FD06-325D-5D0FAC6ED4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258"/>
          <a:stretch/>
        </p:blipFill>
        <p:spPr>
          <a:xfrm>
            <a:off x="353008" y="5912359"/>
            <a:ext cx="676715" cy="563929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756AA869-B6F5-DE57-CCCB-1932057FBABD}"/>
              </a:ext>
            </a:extLst>
          </p:cNvPr>
          <p:cNvSpPr txBox="1"/>
          <p:nvPr/>
        </p:nvSpPr>
        <p:spPr>
          <a:xfrm>
            <a:off x="263134" y="127756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13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030" y="4708512"/>
            <a:ext cx="3011764" cy="17610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44119" y="1198459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4119" y="1205325"/>
            <a:ext cx="8150225" cy="4198585"/>
          </a:xfrm>
          <a:prstGeom prst="rect">
            <a:avLst/>
          </a:prstGeom>
        </p:spPr>
        <p:txBody>
          <a:bodyPr vert="horz" wrap="square" lIns="0" tIns="195580" rIns="0" bIns="0" rtlCol="0" anchor="t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20"/>
              </a:spcBef>
            </a:pPr>
            <a:r>
              <a:rPr sz="2000" spc="-75" err="1">
                <a:latin typeface="Calibri"/>
                <a:cs typeface="Calibri"/>
              </a:rPr>
              <a:t>Το</a:t>
            </a:r>
            <a:r>
              <a:rPr sz="2000" spc="-7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επίπεδο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λήψης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αποφάσεων/ΕΔΠ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πρέπει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να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αποτελείται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από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εκπροσώπους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b="1" spc="-5">
                <a:latin typeface="Calibri"/>
                <a:cs typeface="Calibri"/>
              </a:rPr>
              <a:t>δημόσιων</a:t>
            </a:r>
            <a:r>
              <a:rPr sz="2000" b="1">
                <a:latin typeface="Calibri"/>
                <a:cs typeface="Calibri"/>
              </a:rPr>
              <a:t> </a:t>
            </a:r>
            <a:r>
              <a:rPr sz="2000" b="1" spc="-20">
                <a:latin typeface="Calibri"/>
                <a:cs typeface="Calibri"/>
              </a:rPr>
              <a:t>και </a:t>
            </a:r>
            <a:r>
              <a:rPr sz="2000" b="1" spc="-35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ιδιωτικών</a:t>
            </a:r>
            <a:r>
              <a:rPr sz="2000" b="1" spc="-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τοπικών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 spc="-15">
                <a:latin typeface="Calibri"/>
                <a:cs typeface="Calibri"/>
              </a:rPr>
              <a:t>κοινωνικοοικονομικών/περιβαλλοντικών</a:t>
            </a:r>
            <a:r>
              <a:rPr sz="2000" spc="-1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συμφερόντων,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στην</a:t>
            </a:r>
            <a:r>
              <a:rPr sz="2000" spc="-5">
                <a:latin typeface="Calibri"/>
                <a:cs typeface="Calibri"/>
              </a:rPr>
              <a:t> οποία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ούτε</a:t>
            </a:r>
            <a:r>
              <a:rPr sz="2000" b="1" spc="5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ο 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δημόσιος </a:t>
            </a:r>
            <a:r>
              <a:rPr sz="2000" spc="-10">
                <a:latin typeface="Calibri"/>
                <a:cs typeface="Calibri"/>
              </a:rPr>
              <a:t>τομέας </a:t>
            </a:r>
            <a:r>
              <a:rPr sz="2000" b="1" spc="-5">
                <a:latin typeface="Calibri"/>
                <a:cs typeface="Calibri"/>
              </a:rPr>
              <a:t>ούτε </a:t>
            </a:r>
            <a:r>
              <a:rPr sz="2000" spc="-15">
                <a:latin typeface="Calibri"/>
                <a:cs typeface="Calibri"/>
              </a:rPr>
              <a:t>καμία </a:t>
            </a:r>
            <a:r>
              <a:rPr sz="2000" spc="-5">
                <a:latin typeface="Calibri"/>
                <a:cs typeface="Calibri"/>
              </a:rPr>
              <a:t>ενιαία </a:t>
            </a:r>
            <a:r>
              <a:rPr sz="2000" spc="-10">
                <a:latin typeface="Calibri"/>
                <a:cs typeface="Calibri"/>
              </a:rPr>
              <a:t>ομάδα </a:t>
            </a:r>
            <a:r>
              <a:rPr sz="2000" spc="-5">
                <a:latin typeface="Calibri"/>
                <a:cs typeface="Calibri"/>
              </a:rPr>
              <a:t>συμφερόντων </a:t>
            </a:r>
            <a:r>
              <a:rPr sz="2000" spc="-10">
                <a:latin typeface="Calibri"/>
                <a:cs typeface="Calibri"/>
              </a:rPr>
              <a:t>δεν </a:t>
            </a:r>
            <a:r>
              <a:rPr sz="2000" spc="-5">
                <a:latin typeface="Calibri"/>
                <a:cs typeface="Calibri"/>
              </a:rPr>
              <a:t>αντιπροσωπεύει ποσοστό </a:t>
            </a:r>
            <a:r>
              <a:rPr sz="2000" b="1">
                <a:latin typeface="Calibri"/>
                <a:cs typeface="Calibri"/>
              </a:rPr>
              <a:t>άνω </a:t>
            </a:r>
            <a:r>
              <a:rPr sz="2000" b="1" spc="-10">
                <a:latin typeface="Calibri"/>
                <a:cs typeface="Calibri"/>
              </a:rPr>
              <a:t>του </a:t>
            </a:r>
            <a:r>
              <a:rPr sz="2000" b="1" spc="-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49%</a:t>
            </a:r>
            <a:r>
              <a:rPr sz="2000" b="1" spc="-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των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δικαιωμάτων</a:t>
            </a:r>
            <a:r>
              <a:rPr sz="2000" spc="-5">
                <a:latin typeface="Calibri"/>
                <a:cs typeface="Calibri"/>
              </a:rPr>
              <a:t> ψήφου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25">
                <a:latin typeface="Calibri"/>
                <a:cs typeface="Calibri"/>
              </a:rPr>
              <a:t>και</a:t>
            </a:r>
            <a:r>
              <a:rPr sz="2000" spc="-2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να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προτείνονται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μέσω</a:t>
            </a:r>
            <a:r>
              <a:rPr sz="2000" spc="-5">
                <a:latin typeface="Calibri"/>
                <a:cs typeface="Calibri"/>
              </a:rPr>
              <a:t> της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b="1" u="heavy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«από</a:t>
            </a:r>
            <a:r>
              <a:rPr sz="2000" b="1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κάτω</a:t>
            </a:r>
            <a:r>
              <a:rPr sz="2000" b="1" u="heavy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προς</a:t>
            </a:r>
            <a:r>
              <a:rPr sz="2000" b="1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τα</a:t>
            </a:r>
            <a:r>
              <a:rPr sz="2000" b="1" u="heavy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επάνω» </a:t>
            </a:r>
            <a:r>
              <a:rPr sz="2000" b="1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προσέγγισης ως </a:t>
            </a:r>
            <a:r>
              <a:rPr sz="2000">
                <a:latin typeface="Calibri"/>
                <a:cs typeface="Calibri"/>
              </a:rPr>
              <a:t>προϊόν </a:t>
            </a:r>
            <a:r>
              <a:rPr sz="2000" spc="-10">
                <a:latin typeface="Calibri"/>
                <a:cs typeface="Calibri"/>
              </a:rPr>
              <a:t>διαβούλευσης </a:t>
            </a:r>
            <a:r>
              <a:rPr sz="2000" spc="-5">
                <a:latin typeface="Calibri"/>
                <a:cs typeface="Calibri"/>
              </a:rPr>
              <a:t>με τους </a:t>
            </a:r>
            <a:r>
              <a:rPr sz="2000" spc="-10">
                <a:latin typeface="Calibri"/>
                <a:cs typeface="Calibri"/>
              </a:rPr>
              <a:t>αντιπροσωπευτικούς </a:t>
            </a:r>
            <a:r>
              <a:rPr sz="2000" spc="-5">
                <a:latin typeface="Calibri"/>
                <a:cs typeface="Calibri"/>
              </a:rPr>
              <a:t>φορείς της περιοχής </a:t>
            </a:r>
            <a:r>
              <a:rPr sz="2000" spc="-25">
                <a:latin typeface="Calibri"/>
                <a:cs typeface="Calibri"/>
              </a:rPr>
              <a:t>και </a:t>
            </a:r>
            <a:r>
              <a:rPr sz="2000" spc="-10">
                <a:latin typeface="Calibri"/>
                <a:cs typeface="Calibri"/>
              </a:rPr>
              <a:t>τον 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 spc="-15">
                <a:latin typeface="Calibri"/>
                <a:cs typeface="Calibri"/>
              </a:rPr>
              <a:t>τοπικό</a:t>
            </a:r>
            <a:r>
              <a:rPr sz="2000" spc="5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πληθυσμό.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19"/>
              </a:spcBef>
            </a:pPr>
            <a:r>
              <a:rPr lang="el-GR" sz="2000" u="sng" spc="-5">
                <a:latin typeface="Calibri"/>
                <a:ea typeface="Calibri"/>
                <a:cs typeface="Calibri"/>
              </a:rPr>
              <a:t>Περιορισμοί:</a:t>
            </a:r>
            <a:endParaRPr sz="2000" u="sng" spc="-5">
              <a:latin typeface="Calibri"/>
              <a:ea typeface="Calibri"/>
              <a:cs typeface="Calibri"/>
            </a:endParaRPr>
          </a:p>
          <a:p>
            <a:pPr marL="12700" marR="5080" algn="just">
              <a:spcBef>
                <a:spcPts val="919"/>
              </a:spcBef>
            </a:pPr>
            <a:r>
              <a:rPr lang="el-GR" sz="2000" spc="-5">
                <a:latin typeface="Calibri"/>
                <a:ea typeface="Calibri"/>
                <a:cs typeface="Calibri"/>
              </a:rPr>
              <a:t>Υποχρεωτική εκπροσώπηση </a:t>
            </a:r>
            <a:r>
              <a:rPr lang="el-GR" sz="2000" b="1" spc="-5">
                <a:latin typeface="Calibri"/>
                <a:ea typeface="Calibri"/>
                <a:cs typeface="Calibri"/>
              </a:rPr>
              <a:t>αλιευτικού τομέα </a:t>
            </a:r>
            <a:r>
              <a:rPr lang="el-GR" sz="2000" spc="-5">
                <a:latin typeface="Calibri"/>
                <a:ea typeface="Calibri"/>
                <a:cs typeface="Calibri"/>
              </a:rPr>
              <a:t>τουλάχιστον 10%.</a:t>
            </a:r>
          </a:p>
          <a:p>
            <a:pPr marL="12700" marR="5080" algn="just">
              <a:spcBef>
                <a:spcPts val="919"/>
              </a:spcBef>
            </a:pPr>
            <a:r>
              <a:rPr lang="el-GR" sz="2000" spc="-5">
                <a:latin typeface="Calibri"/>
                <a:ea typeface="Calibri"/>
                <a:cs typeface="Calibri"/>
              </a:rPr>
              <a:t>Συμμετοχή ενός μέλους </a:t>
            </a:r>
            <a:r>
              <a:rPr lang="el-GR" sz="2000" b="1" spc="-5" err="1">
                <a:latin typeface="Calibri"/>
                <a:ea typeface="Calibri"/>
                <a:cs typeface="Calibri"/>
              </a:rPr>
              <a:t>υπο</a:t>
            </a:r>
            <a:r>
              <a:rPr lang="el-GR" sz="2000" b="1" spc="-5">
                <a:latin typeface="Calibri"/>
                <a:ea typeface="Calibri"/>
                <a:cs typeface="Calibri"/>
              </a:rPr>
              <a:t>-εκπροσωπούμενου φύλου και ενός νέου</a:t>
            </a:r>
            <a:r>
              <a:rPr lang="el-GR" sz="2000" spc="-5">
                <a:latin typeface="Calibri"/>
                <a:ea typeface="Calibri"/>
                <a:cs typeface="Calibri"/>
              </a:rPr>
              <a:t> (&lt;40ετών)</a:t>
            </a:r>
          </a:p>
          <a:p>
            <a:pPr>
              <a:spcBef>
                <a:spcPts val="5"/>
              </a:spcBef>
            </a:pPr>
            <a:endParaRPr lang="el-GR" sz="1750">
              <a:latin typeface="Calibri"/>
              <a:ea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E4ED4957-B76D-A97F-5428-713D8D45BE6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3609" y="226425"/>
            <a:ext cx="685800" cy="21806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B484035-C749-3CE2-29CF-D761DC744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835" y="99879"/>
            <a:ext cx="2781878" cy="485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4CEF63-ABB4-3C2D-711A-2055D0AAC5C9}"/>
              </a:ext>
            </a:extLst>
          </p:cNvPr>
          <p:cNvSpPr txBox="1"/>
          <p:nvPr/>
        </p:nvSpPr>
        <p:spPr>
          <a:xfrm>
            <a:off x="265756" y="738318"/>
            <a:ext cx="7077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II. Επίπεδο Λήψης Αποφάσεων (ΕΔΠ) / Εταιρική σχέση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42442BC8-D5DD-E827-73AF-3ADBDBEA96A5}"/>
              </a:ext>
            </a:extLst>
          </p:cNvPr>
          <p:cNvSpPr txBox="1"/>
          <p:nvPr/>
        </p:nvSpPr>
        <p:spPr>
          <a:xfrm>
            <a:off x="263175" y="6402225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6B5E1C3-0F9F-B741-B897-121455C0F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166" y="5777226"/>
            <a:ext cx="792549" cy="46943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E6039FE-D200-CF76-7C34-5E61788ED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168" y="5835850"/>
            <a:ext cx="2036240" cy="42066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8DF9298-5E59-CEED-D130-76E9D5093F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0258"/>
          <a:stretch/>
        </p:blipFill>
        <p:spPr>
          <a:xfrm>
            <a:off x="392453" y="5769536"/>
            <a:ext cx="676715" cy="563929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8050B98B-BFEE-2DCB-8723-C9F538B8F50E}"/>
              </a:ext>
            </a:extLst>
          </p:cNvPr>
          <p:cNvSpPr txBox="1"/>
          <p:nvPr/>
        </p:nvSpPr>
        <p:spPr>
          <a:xfrm>
            <a:off x="391637" y="344182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757" y="1145736"/>
            <a:ext cx="8010043" cy="38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99"/>
              </a:lnSpc>
            </a:pPr>
            <a:r>
              <a:rPr sz="2500" b="0" spc="-20" err="1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2500" b="0" spc="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b="0" spc="-15">
                <a:solidFill>
                  <a:srgbClr val="000000"/>
                </a:solidFill>
                <a:latin typeface="Calibri"/>
                <a:cs typeface="Calibri"/>
              </a:rPr>
              <a:t>ΕΔΠ</a:t>
            </a:r>
            <a:r>
              <a:rPr sz="25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b="0" spc="-10">
                <a:solidFill>
                  <a:srgbClr val="000000"/>
                </a:solidFill>
                <a:latin typeface="Calibri"/>
                <a:cs typeface="Calibri"/>
              </a:rPr>
              <a:t>προτείνεται </a:t>
            </a:r>
            <a:r>
              <a:rPr sz="2500" b="0" spc="-5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2500" b="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b="0" spc="-1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2500" b="0" spc="-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z="2500" b="0" spc="-10">
                <a:solidFill>
                  <a:schemeClr val="accent1"/>
                </a:solidFill>
                <a:latin typeface="Calibri"/>
                <a:cs typeface="Calibri"/>
              </a:rPr>
              <a:t>11</a:t>
            </a:r>
            <a:r>
              <a:rPr sz="2500" spc="-10" err="1">
                <a:solidFill>
                  <a:schemeClr val="accent1"/>
                </a:solidFill>
              </a:rPr>
              <a:t>μελής</a:t>
            </a:r>
            <a:r>
              <a:rPr sz="2500" spc="25">
                <a:solidFill>
                  <a:schemeClr val="accent1"/>
                </a:solidFill>
              </a:rPr>
              <a:t> </a:t>
            </a:r>
            <a:r>
              <a:rPr sz="1800" b="0" spc="-5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800" b="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>
                <a:solidFill>
                  <a:srgbClr val="000000"/>
                </a:solidFill>
                <a:latin typeface="Calibri"/>
                <a:cs typeface="Calibri"/>
              </a:rPr>
              <a:t>εκπροσώπους</a:t>
            </a:r>
            <a:r>
              <a:rPr sz="1800" b="0" spc="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>
                <a:solidFill>
                  <a:srgbClr val="000000"/>
                </a:solidFill>
                <a:latin typeface="Calibri"/>
                <a:cs typeface="Calibri"/>
              </a:rPr>
              <a:t>από: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757" y="1585086"/>
            <a:ext cx="8010043" cy="3923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6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  <a:defRPr/>
            </a:pPr>
            <a:r>
              <a:rPr lang="el-GR" sz="2500" spc="-30">
                <a:latin typeface="Calibri"/>
                <a:cs typeface="Calibri"/>
              </a:rPr>
              <a:t> </a:t>
            </a:r>
            <a:r>
              <a:rPr sz="2500" spc="-30">
                <a:latin typeface="Calibri"/>
                <a:cs typeface="Calibri"/>
              </a:rPr>
              <a:t>Τ</a:t>
            </a:r>
            <a:r>
              <a:rPr lang="el-GR" sz="2500" spc="-30" err="1">
                <a:latin typeface="Calibri"/>
                <a:cs typeface="Calibri"/>
              </a:rPr>
              <a:t>ους</a:t>
            </a:r>
            <a:r>
              <a:rPr lang="el-GR" sz="2500" spc="-30">
                <a:latin typeface="Calibri"/>
                <a:cs typeface="Calibri"/>
              </a:rPr>
              <a:t> συνεργαζόμενους Αναπτυξιακούς φορείς των τεσσάρων νομών   </a:t>
            </a:r>
            <a:r>
              <a:rPr kumimoji="0" lang="el-GR" sz="16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(Οργανισμός Ανάπτυξης Κρήτη</a:t>
            </a:r>
            <a:r>
              <a:rPr kumimoji="0" lang="el-GR" sz="1600" b="0" i="0" u="none" strike="noStrike" kern="1200" cap="none" spc="-1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ς , Αναπτυξιακό Κέντρο Ορεινού Μυλοποτάμου – </a:t>
            </a:r>
            <a:r>
              <a:rPr kumimoji="0" lang="el-GR" sz="1600" b="0" i="0" u="none" strike="noStrike" kern="1200" cap="none" spc="-1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Μαλεβιζίου</a:t>
            </a:r>
            <a:r>
              <a:rPr kumimoji="0" lang="el-GR" sz="1600" b="0" i="0" u="none" strike="noStrike" kern="1200" cap="none" spc="-1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l-GR" sz="1600" b="0" i="0" u="none" strike="noStrike" kern="1200" cap="none" spc="-1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Αναπτυξιακ</a:t>
            </a:r>
            <a:r>
              <a:rPr lang="el-GR" sz="1600" spc="-10">
                <a:solidFill>
                  <a:prstClr val="black"/>
                </a:solidFill>
                <a:latin typeface="Calibri"/>
                <a:cs typeface="Calibri"/>
              </a:rPr>
              <a:t>ή </a:t>
            </a:r>
            <a:r>
              <a:rPr kumimoji="0" lang="el-GR" sz="16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Ηρακλείου, Αναπτυξιακή Λασιθίου)</a:t>
            </a:r>
            <a:r>
              <a:rPr lang="el-GR" sz="2500" spc="-30">
                <a:latin typeface="Calibri"/>
                <a:cs typeface="Calibri"/>
              </a:rPr>
              <a:t> </a:t>
            </a:r>
            <a:endParaRPr sz="25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500" spc="-30" err="1">
                <a:latin typeface="Calibri"/>
                <a:cs typeface="Calibri"/>
              </a:rPr>
              <a:t>Την</a:t>
            </a:r>
            <a:r>
              <a:rPr sz="2500">
                <a:latin typeface="Calibri"/>
                <a:cs typeface="Calibri"/>
              </a:rPr>
              <a:t> </a:t>
            </a:r>
            <a:r>
              <a:rPr lang="el-GR" sz="2500" spc="-10">
                <a:latin typeface="Calibri"/>
                <a:cs typeface="Calibri"/>
              </a:rPr>
              <a:t>Περιφέρεια Κρήτης</a:t>
            </a:r>
            <a:endParaRPr sz="2500">
              <a:latin typeface="Calibri"/>
              <a:cs typeface="Calibri"/>
            </a:endParaRPr>
          </a:p>
          <a:p>
            <a:pPr marL="469900" marR="1651000" indent="-457834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lang="el-GR" sz="2500" spc="-114">
                <a:latin typeface="Calibri"/>
                <a:cs typeface="Calibri"/>
              </a:rPr>
              <a:t>Δύο Αλιευτικούς Φορείς (Ελούντα &amp; Ρέθυμνο) </a:t>
            </a:r>
            <a:endParaRPr sz="25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500" spc="-10" err="1">
                <a:latin typeface="Calibri"/>
                <a:cs typeface="Calibri"/>
              </a:rPr>
              <a:t>Έν</a:t>
            </a:r>
            <a:r>
              <a:rPr sz="2500" spc="-10">
                <a:latin typeface="Calibri"/>
                <a:cs typeface="Calibri"/>
              </a:rPr>
              <a:t>α</a:t>
            </a:r>
            <a:r>
              <a:rPr lang="el-GR" sz="2500" spc="-10">
                <a:latin typeface="Calibri"/>
                <a:cs typeface="Calibri"/>
              </a:rPr>
              <a:t>ν</a:t>
            </a:r>
            <a:r>
              <a:rPr sz="2500" spc="5">
                <a:latin typeface="Calibri"/>
                <a:cs typeface="Calibri"/>
              </a:rPr>
              <a:t> </a:t>
            </a:r>
            <a:r>
              <a:rPr sz="2500" spc="-15" err="1">
                <a:latin typeface="Calibri"/>
                <a:cs typeface="Calibri"/>
              </a:rPr>
              <a:t>Περι</a:t>
            </a:r>
            <a:r>
              <a:rPr sz="2500" spc="-15">
                <a:latin typeface="Calibri"/>
                <a:cs typeface="Calibri"/>
              </a:rPr>
              <a:t>βαλλοντικό</a:t>
            </a:r>
            <a:r>
              <a:rPr sz="2500" spc="40">
                <a:latin typeface="Calibri"/>
                <a:cs typeface="Calibri"/>
              </a:rPr>
              <a:t> </a:t>
            </a:r>
            <a:r>
              <a:rPr sz="2500" spc="-15">
                <a:latin typeface="Calibri"/>
                <a:cs typeface="Calibri"/>
              </a:rPr>
              <a:t>φορέα</a:t>
            </a:r>
            <a:r>
              <a:rPr lang="el-GR" sz="2500" spc="-15">
                <a:latin typeface="Calibri"/>
                <a:cs typeface="Calibri"/>
              </a:rPr>
              <a:t> (ΙΝΣΠΕΕ) </a:t>
            </a:r>
            <a:endParaRPr sz="25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lang="el-GR" sz="2500" spc="-10">
                <a:latin typeface="Calibri"/>
                <a:cs typeface="Calibri"/>
              </a:rPr>
              <a:t>Έναν Εμπορικό φορέα (Αναπτυξιακός Σύλλογος Γυναικών Επιχειρηματιών Κρήτης) </a:t>
            </a:r>
          </a:p>
          <a:p>
            <a:pPr marL="469900" marR="5080" indent="-457834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469900" algn="l"/>
                <a:tab pos="470534" algn="l"/>
                <a:tab pos="1209040" algn="l"/>
                <a:tab pos="2364740" algn="l"/>
                <a:tab pos="3012440" algn="l"/>
                <a:tab pos="4548505" algn="l"/>
                <a:tab pos="4999990" algn="l"/>
                <a:tab pos="5560695" algn="l"/>
                <a:tab pos="6784340" algn="l"/>
                <a:tab pos="7318375" algn="l"/>
              </a:tabLst>
            </a:pPr>
            <a:r>
              <a:rPr lang="el-GR" sz="2500">
                <a:latin typeface="Calibri"/>
                <a:cs typeface="Calibri"/>
              </a:rPr>
              <a:t>Δύο Κοινωνικούς </a:t>
            </a:r>
            <a:r>
              <a:rPr lang="el-GR" sz="2500" spc="-10">
                <a:latin typeface="Calibri"/>
                <a:cs typeface="Calibri"/>
              </a:rPr>
              <a:t>Φορείς (Σύμπραξη φορέων Χανίων &amp; «ΤΟ ΜΕΛΛΟΝ»)  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1940" y="1075594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4298" y="335280"/>
            <a:ext cx="285350" cy="513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5508596"/>
            <a:ext cx="4191000" cy="1306494"/>
          </a:xfrm>
          <a:prstGeom prst="rect">
            <a:avLst/>
          </a:prstGeom>
        </p:spPr>
      </p:pic>
      <p:pic>
        <p:nvPicPr>
          <p:cNvPr id="7" name="object 9">
            <a:extLst>
              <a:ext uri="{FF2B5EF4-FFF2-40B4-BE49-F238E27FC236}">
                <a16:creationId xmlns:a16="http://schemas.microsoft.com/office/drawing/2014/main" id="{2C5F93FD-CAB2-EF60-4B71-590FE50D254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6265" y="229429"/>
            <a:ext cx="685800" cy="21806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638EBE0-D585-632F-24BE-D39112968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179" y="117334"/>
            <a:ext cx="2781878" cy="485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520C7-450D-B8B9-73D0-C67C81585A4C}"/>
              </a:ext>
            </a:extLst>
          </p:cNvPr>
          <p:cNvSpPr txBox="1"/>
          <p:nvPr/>
        </p:nvSpPr>
        <p:spPr>
          <a:xfrm>
            <a:off x="265756" y="562473"/>
            <a:ext cx="7415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II. Επίπεδο Λήψης Αποφάσεων (ΕΔΠ) / Εταιρική σχέση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62ABC85B-E853-AD1F-7401-F6562876CE77}"/>
              </a:ext>
            </a:extLst>
          </p:cNvPr>
          <p:cNvSpPr txBox="1"/>
          <p:nvPr/>
        </p:nvSpPr>
        <p:spPr>
          <a:xfrm>
            <a:off x="263175" y="6402225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747F13-17D1-CBEA-A54F-66C4CA819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166" y="5777226"/>
            <a:ext cx="792549" cy="46943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238C4F6-A7AB-B082-CF00-7F3963E14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168" y="5835850"/>
            <a:ext cx="2036240" cy="42066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AB3B012-9BDC-A306-1D71-66B48D2091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0258"/>
          <a:stretch/>
        </p:blipFill>
        <p:spPr>
          <a:xfrm>
            <a:off x="392453" y="5729360"/>
            <a:ext cx="676715" cy="563929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F036399E-978F-C51C-5FAE-2CE2E473182A}"/>
              </a:ext>
            </a:extLst>
          </p:cNvPr>
          <p:cNvSpPr txBox="1"/>
          <p:nvPr/>
        </p:nvSpPr>
        <p:spPr>
          <a:xfrm>
            <a:off x="324004" y="195389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629" y="2209800"/>
            <a:ext cx="3767971" cy="22203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46126" y="114300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6126" y="1220626"/>
            <a:ext cx="761365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800" spc="-10" err="1">
                <a:latin typeface="Calibri"/>
                <a:cs typeface="Calibri"/>
              </a:rPr>
              <a:t>Εξέτ</a:t>
            </a:r>
            <a:r>
              <a:rPr sz="1800" spc="-10">
                <a:latin typeface="Calibri"/>
                <a:cs typeface="Calibri"/>
              </a:rPr>
              <a:t>αση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πολλών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και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διακριτών</a:t>
            </a:r>
            <a:r>
              <a:rPr sz="1800" spc="3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παραμέτρων: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z="1800" spc="-5">
                <a:latin typeface="Calibri"/>
                <a:cs typeface="Calibri"/>
              </a:rPr>
              <a:t>Υπάρχουσα κατάσταση αλιείας &amp; υδατοκαλλιέργειας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pc="-5">
                <a:latin typeface="Calibri"/>
                <a:cs typeface="Calibri"/>
              </a:rPr>
              <a:t>Παράκτια επιχειρηματικότητα </a:t>
            </a:r>
            <a:endParaRPr lang="el-GR" sz="1800" spc="-5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z="1800" spc="-5">
                <a:latin typeface="Calibri"/>
                <a:cs typeface="Calibri"/>
              </a:rPr>
              <a:t>Δ</a:t>
            </a:r>
            <a:r>
              <a:rPr sz="1800" spc="-5" err="1">
                <a:latin typeface="Calibri"/>
                <a:cs typeface="Calibri"/>
              </a:rPr>
              <a:t>ιάρθρωση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5" err="1">
                <a:latin typeface="Calibri"/>
                <a:cs typeface="Calibri"/>
              </a:rPr>
              <a:t>της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15" err="1">
                <a:latin typeface="Calibri"/>
                <a:cs typeface="Calibri"/>
              </a:rPr>
              <a:t>οικονομί</a:t>
            </a:r>
            <a:r>
              <a:rPr sz="1800" spc="-15">
                <a:latin typeface="Calibri"/>
                <a:cs typeface="Calibri"/>
              </a:rPr>
              <a:t>ας</a:t>
            </a:r>
            <a:endParaRPr lang="el-GR" sz="1800" spc="-15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z="1800" spc="-10">
                <a:latin typeface="Calibri"/>
                <a:cs typeface="Calibri"/>
              </a:rPr>
              <a:t>Κοινωνικές ανάγκες 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z="1800" spc="-10">
                <a:latin typeface="Calibri"/>
                <a:cs typeface="Calibri"/>
              </a:rPr>
              <a:t>Α</a:t>
            </a:r>
            <a:r>
              <a:rPr sz="1800" spc="-10">
                <a:latin typeface="Calibri"/>
                <a:cs typeface="Calibri"/>
              </a:rPr>
              <a:t>πα</a:t>
            </a:r>
            <a:r>
              <a:rPr sz="1800" spc="-10" err="1">
                <a:latin typeface="Calibri"/>
                <a:cs typeface="Calibri"/>
              </a:rPr>
              <a:t>σχόληση</a:t>
            </a:r>
            <a:r>
              <a:rPr sz="1800" spc="-10">
                <a:latin typeface="Calibri"/>
                <a:cs typeface="Calibri"/>
              </a:rPr>
              <a:t>,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α</a:t>
            </a:r>
            <a:r>
              <a:rPr sz="1800" spc="-10" err="1">
                <a:latin typeface="Calibri"/>
                <a:cs typeface="Calibri"/>
              </a:rPr>
              <a:t>νεργί</a:t>
            </a:r>
            <a:r>
              <a:rPr sz="1800" spc="-10"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z="1800" spc="-5">
                <a:latin typeface="Calibri"/>
                <a:cs typeface="Calibri"/>
              </a:rPr>
              <a:t>Δ</a:t>
            </a:r>
            <a:r>
              <a:rPr sz="1800" spc="-5" err="1">
                <a:latin typeface="Calibri"/>
                <a:cs typeface="Calibri"/>
              </a:rPr>
              <a:t>ημογρ</a:t>
            </a:r>
            <a:r>
              <a:rPr sz="1800" spc="-5">
                <a:latin typeface="Calibri"/>
                <a:cs typeface="Calibri"/>
              </a:rPr>
              <a:t>αφική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σύνθεση,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γήρανση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πληθυσμού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pc="-10">
                <a:latin typeface="Calibri"/>
                <a:cs typeface="Calibri"/>
              </a:rPr>
              <a:t>Π</a:t>
            </a:r>
            <a:r>
              <a:rPr sz="1800" spc="-10" err="1">
                <a:latin typeface="Calibri"/>
                <a:cs typeface="Calibri"/>
              </a:rPr>
              <a:t>ροσ</a:t>
            </a:r>
            <a:r>
              <a:rPr sz="1800" spc="-10">
                <a:latin typeface="Calibri"/>
                <a:cs typeface="Calibri"/>
              </a:rPr>
              <a:t>βασιμότητα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pc="-10">
                <a:latin typeface="Calibri"/>
                <a:cs typeface="Calibri"/>
              </a:rPr>
              <a:t>Θ</a:t>
            </a:r>
            <a:r>
              <a:rPr sz="1800" spc="-10" err="1">
                <a:latin typeface="Calibri"/>
                <a:cs typeface="Calibri"/>
              </a:rPr>
              <a:t>έμ</a:t>
            </a:r>
            <a:r>
              <a:rPr sz="1800" spc="-10">
                <a:latin typeface="Calibri"/>
                <a:cs typeface="Calibri"/>
              </a:rPr>
              <a:t>ατα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διακυβέρνησης</a:t>
            </a:r>
            <a:endParaRPr lang="el-GR" sz="1800" spc="-5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pc="-5">
                <a:latin typeface="Calibri"/>
                <a:cs typeface="Calibri"/>
              </a:rPr>
              <a:t>Γαλάζια ανάπτυξη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z="1800" spc="-5">
                <a:latin typeface="Calibri"/>
                <a:cs typeface="Calibri"/>
              </a:rPr>
              <a:t>Κλιματική αλλαγή 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z="1800" spc="-10">
                <a:latin typeface="Calibri"/>
                <a:cs typeface="Calibri"/>
              </a:rPr>
              <a:t>Κυκλική οικονομία </a:t>
            </a:r>
            <a:r>
              <a:rPr lang="el-GR" sz="1800" spc="-10" err="1">
                <a:latin typeface="Calibri"/>
                <a:cs typeface="Calibri"/>
              </a:rPr>
              <a:t>κτλ</a:t>
            </a:r>
            <a:r>
              <a:rPr lang="el-GR" sz="1800" spc="-10"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7" name="object 9">
            <a:extLst>
              <a:ext uri="{FF2B5EF4-FFF2-40B4-BE49-F238E27FC236}">
                <a16:creationId xmlns:a16="http://schemas.microsoft.com/office/drawing/2014/main" id="{7659EDDD-C05F-A03C-3323-3A33D0989E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2961" y="276201"/>
            <a:ext cx="685800" cy="21806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8454F1E-6DC1-9EC9-783F-6B0ED0651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791" y="137053"/>
            <a:ext cx="2781878" cy="485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5C76DF-F9EA-13FE-25E5-C98FB8B43DB1}"/>
              </a:ext>
            </a:extLst>
          </p:cNvPr>
          <p:cNvSpPr txBox="1"/>
          <p:nvPr/>
        </p:nvSpPr>
        <p:spPr>
          <a:xfrm>
            <a:off x="245283" y="657500"/>
            <a:ext cx="449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ΙΙΙ. Ανάγκες της περιοχής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AD073DF-D1A3-B238-082A-FCEF12E187ED}"/>
              </a:ext>
            </a:extLst>
          </p:cNvPr>
          <p:cNvSpPr txBox="1"/>
          <p:nvPr/>
        </p:nvSpPr>
        <p:spPr>
          <a:xfrm>
            <a:off x="3979382" y="6580107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10F022D-FBC4-6A19-0467-B3C5FBE14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373" y="5955108"/>
            <a:ext cx="792549" cy="4694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C714A9F-06D5-0237-0D5E-2872CDAE1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375" y="6013732"/>
            <a:ext cx="2036240" cy="4206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1634D0F-4DA1-CE3E-F054-FB5143058A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0258"/>
          <a:stretch/>
        </p:blipFill>
        <p:spPr>
          <a:xfrm>
            <a:off x="4052951" y="5904804"/>
            <a:ext cx="676715" cy="563929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014F6E91-1E13-A69E-EABE-DE0296C68C50}"/>
              </a:ext>
            </a:extLst>
          </p:cNvPr>
          <p:cNvSpPr txBox="1"/>
          <p:nvPr/>
        </p:nvSpPr>
        <p:spPr>
          <a:xfrm>
            <a:off x="242845" y="242733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367" y="1357845"/>
            <a:ext cx="1914317" cy="14737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0" y="2514600"/>
            <a:ext cx="8071484" cy="211275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marL="12700" algn="just"/>
            <a:r>
              <a:rPr sz="1800" spc="-10">
                <a:latin typeface="Calibri"/>
                <a:cs typeface="Calibri"/>
              </a:rPr>
              <a:t>Μετά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την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καταγραφή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των</a:t>
            </a:r>
            <a:r>
              <a:rPr sz="1800" spc="3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αναγκών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αλλά</a:t>
            </a:r>
            <a:r>
              <a:rPr sz="1800" spc="3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και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10" err="1">
                <a:latin typeface="Calibri"/>
                <a:cs typeface="Calibri"/>
              </a:rPr>
              <a:t>δυν</a:t>
            </a:r>
            <a:r>
              <a:rPr sz="1800" spc="-10">
                <a:latin typeface="Calibri"/>
                <a:cs typeface="Calibri"/>
              </a:rPr>
              <a:t>α</a:t>
            </a:r>
            <a:r>
              <a:rPr sz="1800" spc="-10" err="1">
                <a:latin typeface="Calibri"/>
                <a:cs typeface="Calibri"/>
              </a:rPr>
              <a:t>τών</a:t>
            </a:r>
            <a:r>
              <a:rPr sz="1800" spc="3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και</a:t>
            </a:r>
            <a:r>
              <a:rPr lang="el-GR" sz="1800" spc="-2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α</a:t>
            </a:r>
            <a:r>
              <a:rPr sz="1800" spc="-10" err="1">
                <a:latin typeface="Calibri"/>
                <a:cs typeface="Calibri"/>
              </a:rPr>
              <a:t>δύν</a:t>
            </a:r>
            <a:r>
              <a:rPr sz="1800" spc="-10">
                <a:latin typeface="Calibri"/>
                <a:cs typeface="Calibri"/>
              </a:rPr>
              <a:t>α</a:t>
            </a:r>
            <a:r>
              <a:rPr sz="1800" spc="-10" err="1">
                <a:latin typeface="Calibri"/>
                <a:cs typeface="Calibri"/>
              </a:rPr>
              <a:t>των</a:t>
            </a:r>
            <a:r>
              <a:rPr sz="1800" spc="35">
                <a:latin typeface="Calibri"/>
                <a:cs typeface="Calibri"/>
              </a:rPr>
              <a:t> </a:t>
            </a:r>
            <a:r>
              <a:rPr sz="1800" spc="-5" err="1">
                <a:latin typeface="Calibri"/>
                <a:cs typeface="Calibri"/>
              </a:rPr>
              <a:t>σημείων</a:t>
            </a:r>
            <a:r>
              <a:rPr sz="1800" spc="-5">
                <a:latin typeface="Calibri"/>
                <a:cs typeface="Calibri"/>
              </a:rPr>
              <a:t>,</a:t>
            </a:r>
            <a:r>
              <a:rPr sz="1800" spc="35">
                <a:latin typeface="Calibri"/>
                <a:cs typeface="Calibri"/>
              </a:rPr>
              <a:t> </a:t>
            </a:r>
            <a:r>
              <a:rPr sz="1800" spc="-15" err="1">
                <a:latin typeface="Calibri"/>
                <a:cs typeface="Calibri"/>
              </a:rPr>
              <a:t>των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ευκαιριών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και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των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απειλών</a:t>
            </a:r>
            <a:r>
              <a:rPr sz="1800" spc="4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της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περιοχής</a:t>
            </a:r>
            <a:r>
              <a:rPr lang="el-GR" sz="1800" spc="-5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(</a:t>
            </a:r>
            <a:r>
              <a:rPr sz="1800" b="1" spc="-20">
                <a:latin typeface="Calibri"/>
                <a:cs typeface="Calibri"/>
              </a:rPr>
              <a:t>SWOT </a:t>
            </a:r>
            <a:r>
              <a:rPr sz="1800" b="1" spc="-5">
                <a:latin typeface="Calibri"/>
                <a:cs typeface="Calibri"/>
              </a:rPr>
              <a:t>analysis</a:t>
            </a:r>
            <a:r>
              <a:rPr sz="1800" spc="-5">
                <a:latin typeface="Calibri"/>
                <a:cs typeface="Calibri"/>
              </a:rPr>
              <a:t>), </a:t>
            </a:r>
            <a:r>
              <a:rPr sz="1800" spc="-10">
                <a:latin typeface="Calibri"/>
                <a:cs typeface="Calibri"/>
              </a:rPr>
              <a:t>απαιτείται </a:t>
            </a:r>
            <a:r>
              <a:rPr sz="1800">
                <a:latin typeface="Calibri"/>
                <a:cs typeface="Calibri"/>
              </a:rPr>
              <a:t>η </a:t>
            </a:r>
            <a:r>
              <a:rPr sz="1800" b="1" spc="-10">
                <a:latin typeface="Calibri"/>
                <a:cs typeface="Calibri"/>
              </a:rPr>
              <a:t>ιεράρχηση </a:t>
            </a:r>
            <a:r>
              <a:rPr sz="1800" spc="-10">
                <a:latin typeface="Calibri"/>
                <a:cs typeface="Calibri"/>
              </a:rPr>
              <a:t>αυτών </a:t>
            </a:r>
            <a:r>
              <a:rPr sz="1800">
                <a:latin typeface="Calibri"/>
                <a:cs typeface="Calibri"/>
              </a:rPr>
              <a:t>η </a:t>
            </a:r>
            <a:r>
              <a:rPr sz="1800" spc="-5">
                <a:latin typeface="Calibri"/>
                <a:cs typeface="Calibri"/>
              </a:rPr>
              <a:t>οποία </a:t>
            </a:r>
            <a:r>
              <a:rPr sz="1800" spc="-20">
                <a:latin typeface="Calibri"/>
                <a:cs typeface="Calibri"/>
              </a:rPr>
              <a:t>και </a:t>
            </a:r>
            <a:r>
              <a:rPr sz="1800" spc="5">
                <a:latin typeface="Calibri"/>
                <a:cs typeface="Calibri"/>
              </a:rPr>
              <a:t>θα </a:t>
            </a:r>
            <a:r>
              <a:rPr sz="1800" spc="-10" err="1">
                <a:latin typeface="Calibri"/>
                <a:cs typeface="Calibri"/>
              </a:rPr>
              <a:t>γίνει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5" err="1">
                <a:latin typeface="Calibri"/>
                <a:cs typeface="Calibri"/>
              </a:rPr>
              <a:t>μέσω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 err="1">
                <a:latin typeface="Calibri"/>
                <a:cs typeface="Calibri"/>
              </a:rPr>
              <a:t>δι</a:t>
            </a:r>
            <a:r>
              <a:rPr sz="1800" spc="-10">
                <a:latin typeface="Calibri"/>
                <a:cs typeface="Calibri"/>
              </a:rPr>
              <a:t>αβ</a:t>
            </a:r>
            <a:r>
              <a:rPr sz="1800" spc="-10" err="1">
                <a:latin typeface="Calibri"/>
                <a:cs typeface="Calibri"/>
              </a:rPr>
              <a:t>ούλευσης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5" err="1">
                <a:latin typeface="Calibri"/>
                <a:cs typeface="Calibri"/>
              </a:rPr>
              <a:t>με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5" err="1">
                <a:latin typeface="Calibri"/>
                <a:cs typeface="Calibri"/>
              </a:rPr>
              <a:t>τον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τοπικό </a:t>
            </a:r>
            <a:r>
              <a:rPr sz="1800" spc="-5">
                <a:latin typeface="Calibri"/>
                <a:cs typeface="Calibri"/>
              </a:rPr>
              <a:t>πληθυσμό </a:t>
            </a:r>
            <a:r>
              <a:rPr sz="1800" spc="-25">
                <a:latin typeface="Calibri"/>
                <a:cs typeface="Calibri"/>
              </a:rPr>
              <a:t>και </a:t>
            </a:r>
            <a:r>
              <a:rPr sz="1800" spc="-10">
                <a:latin typeface="Calibri"/>
                <a:cs typeface="Calibri"/>
              </a:rPr>
              <a:t>ειδικότερα τους τοπικούς </a:t>
            </a:r>
            <a:r>
              <a:rPr sz="1800" spc="-5">
                <a:latin typeface="Calibri"/>
                <a:cs typeface="Calibri"/>
              </a:rPr>
              <a:t>δημόσιους </a:t>
            </a:r>
            <a:r>
              <a:rPr sz="1800" spc="-25">
                <a:latin typeface="Calibri"/>
                <a:cs typeface="Calibri"/>
              </a:rPr>
              <a:t>και</a:t>
            </a:r>
            <a:r>
              <a:rPr lang="el-GR" spc="-25">
                <a:latin typeface="Calibri"/>
                <a:cs typeface="Calibri"/>
              </a:rPr>
              <a:t> 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ιδιωτικούς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φορείς.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5186" y="1349056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18" name="object 9">
            <a:extLst>
              <a:ext uri="{FF2B5EF4-FFF2-40B4-BE49-F238E27FC236}">
                <a16:creationId xmlns:a16="http://schemas.microsoft.com/office/drawing/2014/main" id="{F6E67F56-8DC2-F26F-B6B4-5F9BD8215AB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5375" y="289728"/>
            <a:ext cx="685800" cy="21806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BBC9FA4-1367-7CA8-F101-EA32E58AF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945" y="143816"/>
            <a:ext cx="2781878" cy="485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41AD2B-01E7-3F06-9221-3C4F403EA90A}"/>
              </a:ext>
            </a:extLst>
          </p:cNvPr>
          <p:cNvSpPr txBox="1"/>
          <p:nvPr/>
        </p:nvSpPr>
        <p:spPr>
          <a:xfrm>
            <a:off x="343533" y="788592"/>
            <a:ext cx="5572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IV. Ιεράρχηση αναγκών της περιοχής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AE34BB5-9679-1F96-3079-8624B5CC10EA}"/>
              </a:ext>
            </a:extLst>
          </p:cNvPr>
          <p:cNvSpPr txBox="1"/>
          <p:nvPr/>
        </p:nvSpPr>
        <p:spPr>
          <a:xfrm>
            <a:off x="344294" y="411815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69723" y="1092316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5503" y="335280"/>
            <a:ext cx="304146" cy="513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8691" y="1202443"/>
            <a:ext cx="1699167" cy="130747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4119" y="1687883"/>
            <a:ext cx="7522066" cy="334386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65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1800" spc="-5">
                <a:latin typeface="Calibri"/>
                <a:cs typeface="Calibri"/>
              </a:rPr>
              <a:t>Λαμβάνοντας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υπόψη:</a:t>
            </a:r>
            <a:endParaRPr sz="1800">
              <a:latin typeface="Calibri"/>
              <a:ea typeface="Calibri"/>
              <a:cs typeface="Calibri"/>
            </a:endParaRPr>
          </a:p>
          <a:p>
            <a:pPr marL="417830" marR="3410585" lvl="1" indent="-314325">
              <a:lnSpc>
                <a:spcPct val="100000"/>
              </a:lnSpc>
              <a:buFont typeface="Arial MT"/>
              <a:buChar char="•"/>
              <a:tabLst>
                <a:tab pos="441959" algn="l"/>
                <a:tab pos="442595" algn="l"/>
              </a:tabLst>
            </a:pPr>
            <a:r>
              <a:rPr sz="1800" spc="-10">
                <a:latin typeface="Calibri"/>
                <a:cs typeface="Calibri"/>
              </a:rPr>
              <a:t>τα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αποτελέσματα</a:t>
            </a:r>
            <a:r>
              <a:rPr sz="1800" spc="6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της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ανάλυσης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SWOT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5" err="1">
                <a:latin typeface="Calibri"/>
                <a:cs typeface="Calibri"/>
              </a:rPr>
              <a:t>γι</a:t>
            </a:r>
            <a:r>
              <a:rPr sz="1800" spc="-5">
                <a:latin typeface="Calibri"/>
                <a:cs typeface="Calibri"/>
              </a:rPr>
              <a:t>α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5" err="1">
                <a:latin typeface="Calibri"/>
                <a:cs typeface="Calibri"/>
              </a:rPr>
              <a:t>την</a:t>
            </a:r>
            <a:r>
              <a:rPr lang="el-GR"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π</a:t>
            </a:r>
            <a:r>
              <a:rPr sz="1800" spc="-10" err="1">
                <a:latin typeface="Calibri"/>
                <a:cs typeface="Calibri"/>
              </a:rPr>
              <a:t>ροτεινόμενη</a:t>
            </a:r>
            <a:r>
              <a:rPr sz="1800" spc="5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π</a:t>
            </a:r>
            <a:r>
              <a:rPr sz="1800" spc="-5" err="1">
                <a:latin typeface="Calibri"/>
                <a:cs typeface="Calibri"/>
              </a:rPr>
              <a:t>εριοχή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πα</a:t>
            </a:r>
            <a:r>
              <a:rPr sz="1800" spc="-5" err="1">
                <a:latin typeface="Calibri"/>
                <a:cs typeface="Calibri"/>
              </a:rPr>
              <a:t>ρέμ</a:t>
            </a:r>
            <a:r>
              <a:rPr sz="1800" spc="-5">
                <a:latin typeface="Calibri"/>
                <a:cs typeface="Calibri"/>
              </a:rPr>
              <a:t>βα</a:t>
            </a:r>
            <a:r>
              <a:rPr sz="1800" spc="-5" err="1">
                <a:latin typeface="Calibri"/>
                <a:cs typeface="Calibri"/>
              </a:rPr>
              <a:t>σης</a:t>
            </a:r>
            <a:r>
              <a:rPr sz="1800" spc="-5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390525" lvl="1" indent="-287020">
              <a:lnSpc>
                <a:spcPct val="100000"/>
              </a:lnSpc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1800" spc="-10">
                <a:latin typeface="Calibri"/>
                <a:cs typeface="Calibri"/>
              </a:rPr>
              <a:t>τα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αποτελέσματα</a:t>
            </a:r>
            <a:r>
              <a:rPr sz="1800" spc="6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των</a:t>
            </a:r>
            <a:r>
              <a:rPr sz="1800" spc="3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διαβουλεύσεων,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καθώς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και</a:t>
            </a:r>
            <a:endParaRPr sz="1800">
              <a:latin typeface="Calibri"/>
              <a:cs typeface="Calibri"/>
            </a:endParaRPr>
          </a:p>
          <a:p>
            <a:pPr marL="390525" lvl="1" indent="-287020">
              <a:lnSpc>
                <a:spcPct val="100000"/>
              </a:lnSpc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1800" spc="-15">
                <a:latin typeface="Calibri"/>
                <a:cs typeface="Calibri"/>
              </a:rPr>
              <a:t>την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ιεράρχηση </a:t>
            </a:r>
            <a:r>
              <a:rPr sz="1800" spc="-15">
                <a:latin typeface="Calibri"/>
                <a:cs typeface="Calibri"/>
              </a:rPr>
              <a:t>των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αναγκών</a:t>
            </a:r>
            <a:endParaRPr lang="el-GR" sz="1800" spc="-15">
              <a:latin typeface="Calibri"/>
              <a:cs typeface="Calibri"/>
            </a:endParaRPr>
          </a:p>
          <a:p>
            <a:pPr marL="103505" lvl="1">
              <a:lnSpc>
                <a:spcPct val="100000"/>
              </a:lnSpc>
              <a:tabLst>
                <a:tab pos="390525" algn="l"/>
                <a:tab pos="391160" algn="l"/>
              </a:tabLst>
            </a:pPr>
            <a:endParaRPr sz="18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tabLst>
                <a:tab pos="501650" algn="l"/>
                <a:tab pos="1856739" algn="l"/>
                <a:tab pos="2188845" algn="l"/>
                <a:tab pos="2963545" algn="l"/>
                <a:tab pos="3446779" algn="l"/>
                <a:tab pos="4353560" algn="l"/>
                <a:tab pos="5929630" algn="l"/>
                <a:tab pos="6845934" algn="l"/>
                <a:tab pos="7593965" algn="l"/>
                <a:tab pos="8031480" algn="l"/>
              </a:tabLst>
            </a:pPr>
            <a:r>
              <a:rPr sz="1800">
                <a:latin typeface="Calibri"/>
                <a:cs typeface="Calibri"/>
              </a:rPr>
              <a:t>θα	</a:t>
            </a:r>
            <a:r>
              <a:rPr sz="1800" spc="-65">
                <a:latin typeface="Calibri"/>
                <a:cs typeface="Calibri"/>
              </a:rPr>
              <a:t>κ</a:t>
            </a:r>
            <a:r>
              <a:rPr sz="1800" spc="5">
                <a:latin typeface="Calibri"/>
                <a:cs typeface="Calibri"/>
              </a:rPr>
              <a:t>α</a:t>
            </a:r>
            <a:r>
              <a:rPr sz="1800" err="1">
                <a:latin typeface="Calibri"/>
                <a:cs typeface="Calibri"/>
              </a:rPr>
              <a:t>θορ</a:t>
            </a:r>
            <a:r>
              <a:rPr sz="1800" spc="-5" err="1">
                <a:latin typeface="Calibri"/>
                <a:cs typeface="Calibri"/>
              </a:rPr>
              <a:t>ι</a:t>
            </a:r>
            <a:r>
              <a:rPr sz="1800" spc="20" err="1">
                <a:latin typeface="Calibri"/>
                <a:cs typeface="Calibri"/>
              </a:rPr>
              <a:t>σ</a:t>
            </a:r>
            <a:r>
              <a:rPr sz="1800" spc="-15" err="1">
                <a:latin typeface="Calibri"/>
                <a:cs typeface="Calibri"/>
              </a:rPr>
              <a:t>τ</a:t>
            </a:r>
            <a:r>
              <a:rPr sz="1800" spc="-5" err="1">
                <a:latin typeface="Calibri"/>
                <a:cs typeface="Calibri"/>
              </a:rPr>
              <a:t>ού</a:t>
            </a:r>
            <a:r>
              <a:rPr sz="1800" err="1">
                <a:latin typeface="Calibri"/>
                <a:cs typeface="Calibri"/>
              </a:rPr>
              <a:t>ν</a:t>
            </a:r>
            <a:r>
              <a:rPr sz="1800">
                <a:latin typeface="Calibri"/>
                <a:cs typeface="Calibri"/>
              </a:rPr>
              <a:t>	</a:t>
            </a:r>
            <a:r>
              <a:rPr sz="1800" spc="5" err="1">
                <a:latin typeface="Calibri"/>
                <a:cs typeface="Calibri"/>
              </a:rPr>
              <a:t>ο</a:t>
            </a:r>
            <a:r>
              <a:rPr sz="1800" err="1">
                <a:latin typeface="Calibri"/>
                <a:cs typeface="Calibri"/>
              </a:rPr>
              <a:t>ι</a:t>
            </a:r>
            <a:r>
              <a:rPr sz="1800">
                <a:latin typeface="Calibri"/>
                <a:cs typeface="Calibri"/>
              </a:rPr>
              <a:t>	</a:t>
            </a:r>
            <a:r>
              <a:rPr sz="1800" b="1" spc="20" err="1">
                <a:latin typeface="Calibri"/>
                <a:cs typeface="Calibri"/>
              </a:rPr>
              <a:t>σ</a:t>
            </a:r>
            <a:r>
              <a:rPr sz="1800" b="1" spc="-15" err="1">
                <a:latin typeface="Calibri"/>
                <a:cs typeface="Calibri"/>
              </a:rPr>
              <a:t>τ</a:t>
            </a:r>
            <a:r>
              <a:rPr sz="1800" b="1" err="1">
                <a:latin typeface="Calibri"/>
                <a:cs typeface="Calibri"/>
              </a:rPr>
              <a:t>ό</a:t>
            </a:r>
            <a:r>
              <a:rPr sz="1800" b="1" spc="-30" err="1">
                <a:latin typeface="Calibri"/>
                <a:cs typeface="Calibri"/>
              </a:rPr>
              <a:t>χ</a:t>
            </a:r>
            <a:r>
              <a:rPr sz="1800" b="1" err="1">
                <a:latin typeface="Calibri"/>
                <a:cs typeface="Calibri"/>
              </a:rPr>
              <a:t>οι</a:t>
            </a:r>
            <a:r>
              <a:rPr sz="1800" b="1">
                <a:latin typeface="Calibri"/>
                <a:cs typeface="Calibri"/>
              </a:rPr>
              <a:t>	</a:t>
            </a:r>
            <a:r>
              <a:rPr sz="1800" b="1" spc="-15" err="1">
                <a:latin typeface="Calibri"/>
                <a:cs typeface="Calibri"/>
              </a:rPr>
              <a:t>τ</a:t>
            </a:r>
            <a:r>
              <a:rPr sz="1800" b="1" err="1">
                <a:latin typeface="Calibri"/>
                <a:cs typeface="Calibri"/>
              </a:rPr>
              <a:t>ου</a:t>
            </a:r>
            <a:r>
              <a:rPr sz="1800" b="1">
                <a:latin typeface="Calibri"/>
                <a:cs typeface="Calibri"/>
              </a:rPr>
              <a:t>	</a:t>
            </a:r>
            <a:r>
              <a:rPr sz="1800" b="1" spc="-15" err="1">
                <a:latin typeface="Calibri"/>
                <a:cs typeface="Calibri"/>
              </a:rPr>
              <a:t>τ</a:t>
            </a:r>
            <a:r>
              <a:rPr sz="1800" b="1" err="1">
                <a:latin typeface="Calibri"/>
                <a:cs typeface="Calibri"/>
              </a:rPr>
              <a:t>ο</a:t>
            </a:r>
            <a:r>
              <a:rPr sz="1800" b="1">
                <a:latin typeface="Calibri"/>
                <a:cs typeface="Calibri"/>
              </a:rPr>
              <a:t>π</a:t>
            </a:r>
            <a:r>
              <a:rPr sz="1800" b="1" err="1">
                <a:latin typeface="Calibri"/>
                <a:cs typeface="Calibri"/>
              </a:rPr>
              <a:t>ι</a:t>
            </a:r>
            <a:r>
              <a:rPr sz="1800" b="1" spc="-60" err="1">
                <a:latin typeface="Calibri"/>
                <a:cs typeface="Calibri"/>
              </a:rPr>
              <a:t>κ</a:t>
            </a:r>
            <a:r>
              <a:rPr sz="1800" b="1" err="1">
                <a:latin typeface="Calibri"/>
                <a:cs typeface="Calibri"/>
              </a:rPr>
              <a:t>ού</a:t>
            </a:r>
            <a:r>
              <a:rPr sz="1800" b="1">
                <a:latin typeface="Calibri"/>
                <a:cs typeface="Calibri"/>
              </a:rPr>
              <a:t>	</a:t>
            </a:r>
            <a:r>
              <a:rPr sz="1800" b="1" spc="-15">
                <a:latin typeface="Calibri"/>
                <a:cs typeface="Calibri"/>
              </a:rPr>
              <a:t>π</a:t>
            </a:r>
            <a:r>
              <a:rPr sz="1800" b="1" spc="-10" err="1">
                <a:latin typeface="Calibri"/>
                <a:cs typeface="Calibri"/>
              </a:rPr>
              <a:t>ρ</a:t>
            </a:r>
            <a:r>
              <a:rPr sz="1800" b="1" err="1">
                <a:latin typeface="Calibri"/>
                <a:cs typeface="Calibri"/>
              </a:rPr>
              <a:t>ο</a:t>
            </a:r>
            <a:r>
              <a:rPr sz="1800" b="1" spc="-25" err="1">
                <a:latin typeface="Calibri"/>
                <a:cs typeface="Calibri"/>
              </a:rPr>
              <a:t>γ</a:t>
            </a:r>
            <a:r>
              <a:rPr sz="1800" b="1" spc="-10" err="1">
                <a:latin typeface="Calibri"/>
                <a:cs typeface="Calibri"/>
              </a:rPr>
              <a:t>ρ</a:t>
            </a:r>
            <a:r>
              <a:rPr sz="1800" b="1" err="1">
                <a:latin typeface="Calibri"/>
                <a:cs typeface="Calibri"/>
              </a:rPr>
              <a:t>άμ</a:t>
            </a:r>
            <a:r>
              <a:rPr sz="1800" b="1" spc="-15" err="1">
                <a:latin typeface="Calibri"/>
                <a:cs typeface="Calibri"/>
              </a:rPr>
              <a:t>μ</a:t>
            </a:r>
            <a:r>
              <a:rPr sz="1800" b="1">
                <a:latin typeface="Calibri"/>
                <a:cs typeface="Calibri"/>
              </a:rPr>
              <a:t>α</a:t>
            </a:r>
            <a:r>
              <a:rPr sz="1800" b="1" spc="-25" err="1">
                <a:latin typeface="Calibri"/>
                <a:cs typeface="Calibri"/>
              </a:rPr>
              <a:t>τ</a:t>
            </a:r>
            <a:r>
              <a:rPr sz="1800" b="1" err="1">
                <a:latin typeface="Calibri"/>
                <a:cs typeface="Calibri"/>
              </a:rPr>
              <a:t>ος</a:t>
            </a:r>
            <a:r>
              <a:rPr sz="1800" b="1">
                <a:latin typeface="Calibri"/>
                <a:cs typeface="Calibri"/>
              </a:rPr>
              <a:t>	</a:t>
            </a:r>
            <a:r>
              <a:rPr lang="el-GR" b="1" spc="-5" err="1">
                <a:latin typeface="Calibri"/>
                <a:cs typeface="Calibri"/>
              </a:rPr>
              <a:t>ΤΑΠΤοΚ</a:t>
            </a:r>
            <a:r>
              <a:rPr lang="el-GR" b="1" spc="-5">
                <a:latin typeface="Calibri"/>
                <a:cs typeface="Calibri"/>
              </a:rPr>
              <a:t> ΑΛΙΕΙΑΣ ΚΡΗΤΗΣ 2021 - 2027</a:t>
            </a:r>
            <a:r>
              <a:rPr sz="1800">
                <a:latin typeface="Calibri"/>
                <a:cs typeface="Calibri"/>
              </a:rPr>
              <a:t>,	</a:t>
            </a:r>
            <a:r>
              <a:rPr sz="1800" spc="-55">
                <a:latin typeface="Calibri"/>
                <a:cs typeface="Calibri"/>
              </a:rPr>
              <a:t>κ</a:t>
            </a:r>
            <a:r>
              <a:rPr sz="1800" spc="-5">
                <a:latin typeface="Calibri"/>
                <a:cs typeface="Calibri"/>
              </a:rPr>
              <a:t>α</a:t>
            </a:r>
            <a:r>
              <a:rPr sz="1800" spc="-5" err="1">
                <a:latin typeface="Calibri"/>
                <a:cs typeface="Calibri"/>
              </a:rPr>
              <a:t>θ</a:t>
            </a:r>
            <a:r>
              <a:rPr sz="1800" spc="-10" err="1">
                <a:latin typeface="Calibri"/>
                <a:cs typeface="Calibri"/>
              </a:rPr>
              <a:t>ώ</a:t>
            </a:r>
            <a:r>
              <a:rPr sz="1800" err="1">
                <a:latin typeface="Calibri"/>
                <a:cs typeface="Calibri"/>
              </a:rPr>
              <a:t>ς</a:t>
            </a:r>
            <a:r>
              <a:rPr sz="1800">
                <a:latin typeface="Calibri"/>
                <a:cs typeface="Calibri"/>
              </a:rPr>
              <a:t>	</a:t>
            </a:r>
            <a:r>
              <a:rPr sz="1800" spc="-55">
                <a:latin typeface="Calibri"/>
                <a:cs typeface="Calibri"/>
              </a:rPr>
              <a:t>κ</a:t>
            </a:r>
            <a:r>
              <a:rPr sz="1800" spc="-5">
                <a:latin typeface="Calibri"/>
                <a:cs typeface="Calibri"/>
              </a:rPr>
              <a:t>α</a:t>
            </a:r>
            <a:r>
              <a:rPr sz="1800">
                <a:latin typeface="Calibri"/>
                <a:cs typeface="Calibri"/>
              </a:rPr>
              <a:t>ι	η</a:t>
            </a:r>
            <a:r>
              <a:rPr lang="el-GR" sz="1800">
                <a:latin typeface="Calibri"/>
                <a:cs typeface="Calibri"/>
              </a:rPr>
              <a:t> </a:t>
            </a:r>
            <a:r>
              <a:rPr sz="1800" b="1" spc="-5" err="1">
                <a:latin typeface="Calibri"/>
                <a:cs typeface="Calibri"/>
              </a:rPr>
              <a:t>στρ</a:t>
            </a:r>
            <a:r>
              <a:rPr sz="1800" b="1" spc="-5">
                <a:latin typeface="Calibri"/>
                <a:cs typeface="Calibri"/>
              </a:rPr>
              <a:t>α</a:t>
            </a:r>
            <a:r>
              <a:rPr sz="1800" b="1" spc="-5" err="1">
                <a:latin typeface="Calibri"/>
                <a:cs typeface="Calibri"/>
              </a:rPr>
              <a:t>τηγική</a:t>
            </a:r>
            <a:r>
              <a:rPr sz="1800" b="1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π</a:t>
            </a:r>
            <a:r>
              <a:rPr sz="1800" err="1">
                <a:latin typeface="Calibri"/>
                <a:cs typeface="Calibri"/>
              </a:rPr>
              <a:t>ου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10" err="1">
                <a:latin typeface="Calibri"/>
                <a:cs typeface="Calibri"/>
              </a:rPr>
              <a:t>υιοθετείτ</a:t>
            </a:r>
            <a:r>
              <a:rPr sz="1800" spc="-10">
                <a:latin typeface="Calibri"/>
                <a:cs typeface="Calibri"/>
              </a:rPr>
              <a:t>αι</a:t>
            </a:r>
            <a:r>
              <a:rPr sz="1800" spc="60">
                <a:latin typeface="Calibri"/>
                <a:cs typeface="Calibri"/>
              </a:rPr>
              <a:t> </a:t>
            </a:r>
            <a:r>
              <a:rPr sz="1800" spc="-5" err="1">
                <a:latin typeface="Calibri"/>
                <a:cs typeface="Calibri"/>
              </a:rPr>
              <a:t>γι</a:t>
            </a:r>
            <a:r>
              <a:rPr sz="1800" spc="-5">
                <a:latin typeface="Calibri"/>
                <a:cs typeface="Calibri"/>
              </a:rPr>
              <a:t>α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15" err="1">
                <a:latin typeface="Calibri"/>
                <a:cs typeface="Calibri"/>
              </a:rPr>
              <a:t>την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επίτευξη</a:t>
            </a:r>
            <a:r>
              <a:rPr sz="1800" spc="45">
                <a:latin typeface="Calibri"/>
                <a:cs typeface="Calibri"/>
              </a:rPr>
              <a:t> </a:t>
            </a:r>
            <a:r>
              <a:rPr sz="1800" spc="-15" err="1">
                <a:latin typeface="Calibri"/>
                <a:cs typeface="Calibri"/>
              </a:rPr>
              <a:t>των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10" err="1">
                <a:latin typeface="Calibri"/>
                <a:cs typeface="Calibri"/>
              </a:rPr>
              <a:t>στόχων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α</a:t>
            </a:r>
            <a:r>
              <a:rPr sz="1800" spc="-10" err="1">
                <a:latin typeface="Calibri"/>
                <a:cs typeface="Calibri"/>
              </a:rPr>
              <a:t>υτών</a:t>
            </a:r>
            <a:r>
              <a:rPr sz="1800" spc="-10">
                <a:latin typeface="Calibri"/>
                <a:cs typeface="Calibri"/>
              </a:rPr>
              <a:t>.</a:t>
            </a:r>
            <a:endParaRPr sz="1800" spc="-390">
              <a:latin typeface="Calibri"/>
              <a:ea typeface="Calibri"/>
              <a:cs typeface="Calibri"/>
            </a:endParaRPr>
          </a:p>
        </p:txBody>
      </p:sp>
      <p:pic>
        <p:nvPicPr>
          <p:cNvPr id="5" name="object 9">
            <a:extLst>
              <a:ext uri="{FF2B5EF4-FFF2-40B4-BE49-F238E27FC236}">
                <a16:creationId xmlns:a16="http://schemas.microsoft.com/office/drawing/2014/main" id="{95968C06-C142-1A1A-2E74-84059D1ADC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7220" y="289728"/>
            <a:ext cx="685800" cy="21806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7386D88-C417-A4AE-AF55-31EF2E530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90" y="143816"/>
            <a:ext cx="2781878" cy="485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0AA30-764E-AD2B-70BB-5855FDB2D8B6}"/>
              </a:ext>
            </a:extLst>
          </p:cNvPr>
          <p:cNvSpPr txBox="1"/>
          <p:nvPr/>
        </p:nvSpPr>
        <p:spPr>
          <a:xfrm>
            <a:off x="298914" y="633779"/>
            <a:ext cx="5660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95"/>
              </a:spcBef>
              <a:buAutoNum type="romanUcPeriod" startAt="5"/>
              <a:tabLst>
                <a:tab pos="311785" algn="l"/>
              </a:tabLst>
            </a:pP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Διαμόρφωση της τοπικής στρατηγικής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1A71285-EA14-22BC-4937-9A76D212C242}"/>
              </a:ext>
            </a:extLst>
          </p:cNvPr>
          <p:cNvSpPr txBox="1"/>
          <p:nvPr/>
        </p:nvSpPr>
        <p:spPr>
          <a:xfrm>
            <a:off x="269898" y="208916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0644" y="1475069"/>
            <a:ext cx="7590790" cy="444480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el-GR" sz="18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l-GR" sz="1800" b="1">
                <a:latin typeface="Calibri"/>
                <a:ea typeface="Calibri"/>
                <a:cs typeface="Calibri"/>
                <a:sym typeface="Calibri"/>
              </a:rPr>
              <a:t>Δημόσιες υποδομές και παρεμβάσεις 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για την ανάδειξη και ενίσχυση του </a:t>
            </a:r>
            <a:r>
              <a:rPr lang="el-GR" sz="1800" b="1">
                <a:latin typeface="Calibri"/>
                <a:ea typeface="Calibri"/>
                <a:cs typeface="Calibri"/>
                <a:sym typeface="Calibri"/>
              </a:rPr>
              <a:t>αλιευτικού χαρακτήρα 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των περιοχών και τη βελτίωση της ποιότητας ζωής.</a:t>
            </a:r>
            <a:endParaRPr lang="el-GR" sz="1800">
              <a:latin typeface="Calibri"/>
              <a:ea typeface="Calibri"/>
              <a:cs typeface="Calibri"/>
            </a:endParaRPr>
          </a:p>
          <a:p>
            <a:endParaRPr lang="el-GR" sz="180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l-GR" sz="1800" b="1">
                <a:latin typeface="Calibri"/>
                <a:ea typeface="Calibri"/>
                <a:cs typeface="Calibri"/>
                <a:sym typeface="Calibri"/>
              </a:rPr>
              <a:t>Δράσεις ενημέρωσης/ ευαισθητοποίησης 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του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κοινου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́ και των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εμπλεκομένων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φορέων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που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συνδέονται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με τις περιοχές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Natura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2000.</a:t>
            </a:r>
            <a:endParaRPr lang="el-GR" sz="1800">
              <a:latin typeface="Calibri"/>
              <a:ea typeface="Calibri"/>
              <a:cs typeface="Calibri"/>
            </a:endParaRPr>
          </a:p>
          <a:p>
            <a:endParaRPr lang="el-GR" sz="180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l-GR" sz="1800" b="1">
                <a:latin typeface="Calibri"/>
                <a:ea typeface="Calibri"/>
                <a:cs typeface="Calibri"/>
                <a:sym typeface="Calibri"/>
              </a:rPr>
              <a:t>Δράσεις αντιμετώπισης κοινωνικών αναγκών 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και προώθησης της ένταξης, της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κοινωνικής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συνοχής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, της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ισότητας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των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φύλων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, της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άρσης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των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αποκλεισμών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και της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παροχής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ίσων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err="1">
                <a:latin typeface="Calibri"/>
                <a:ea typeface="Calibri"/>
                <a:cs typeface="Calibri"/>
                <a:sym typeface="Calibri"/>
              </a:rPr>
              <a:t>ευκαιριών</a:t>
            </a: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 προς όφελος της τοπικής κοινωνίας.</a:t>
            </a:r>
            <a:endParaRPr lang="el-GR">
              <a:latin typeface="Calibri"/>
              <a:ea typeface="Calibri"/>
              <a:cs typeface="Calibri"/>
            </a:endParaRPr>
          </a:p>
          <a:p>
            <a:endParaRPr lang="el-GR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>
                <a:ea typeface="Calibri"/>
                <a:cs typeface="Calibri"/>
              </a:rPr>
              <a:t> </a:t>
            </a:r>
            <a:r>
              <a:rPr lang="el-GR" b="1">
                <a:ea typeface="Calibri"/>
                <a:cs typeface="Calibri"/>
              </a:rPr>
              <a:t>Πράξεις Συνεργασίας</a:t>
            </a:r>
            <a:r>
              <a:rPr lang="el-GR">
                <a:ea typeface="Calibri"/>
                <a:cs typeface="Calibri"/>
              </a:rPr>
              <a:t> (με δικαιούχους τις ΟΤΔ) για στήριξη της δικτύωσης και τις συνεργασίας με άλλες τοπικές κοινότητες με παρόμοια χαρακτηριστικά για ανταλλαγή καλών πρακτικών στο πλαίσιο διατοπικών και διακρατικών συνεργασιών.</a:t>
            </a:r>
            <a:endParaRPr lang="el-GR"/>
          </a:p>
          <a:p>
            <a:pPr marL="914400" marR="885825" indent="-902335">
              <a:lnSpc>
                <a:spcPct val="100000"/>
              </a:lnSpc>
              <a:tabLst>
                <a:tab pos="1276985" algn="l"/>
                <a:tab pos="3101975" algn="l"/>
                <a:tab pos="4344035" algn="l"/>
                <a:tab pos="4973955" algn="l"/>
                <a:tab pos="5614035" algn="l"/>
              </a:tabLst>
            </a:pP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0644" y="152400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9">
            <a:extLst>
              <a:ext uri="{FF2B5EF4-FFF2-40B4-BE49-F238E27FC236}">
                <a16:creationId xmlns:a16="http://schemas.microsoft.com/office/drawing/2014/main" id="{D1299C37-8D35-8514-825F-F4CC666C8C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781" y="172671"/>
            <a:ext cx="685800" cy="21806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7DE2852-9553-AA6D-4CEB-559051FF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52" y="26759"/>
            <a:ext cx="2781878" cy="48572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949A9DD-1206-8342-5BDF-86F3D1A3F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110" y="5995903"/>
            <a:ext cx="792549" cy="46943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3CA4CF5D-0D32-250A-6C0E-09043B832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112" y="6054527"/>
            <a:ext cx="2036240" cy="4206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6FC6F7-1113-599D-48AC-5E1007C9440C}"/>
              </a:ext>
            </a:extLst>
          </p:cNvPr>
          <p:cNvSpPr txBox="1"/>
          <p:nvPr/>
        </p:nvSpPr>
        <p:spPr>
          <a:xfrm>
            <a:off x="132110" y="6501066"/>
            <a:ext cx="6019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spc="5">
                <a:latin typeface="Times New Roman"/>
                <a:cs typeface="Times New Roman"/>
              </a:rPr>
              <a:t>Με τη</a:t>
            </a:r>
            <a:r>
              <a:rPr lang="el-GR" sz="800" b="1">
                <a:latin typeface="Times New Roman"/>
                <a:cs typeface="Times New Roman"/>
              </a:rPr>
              <a:t> συγχρηματοδότηση του Ευρωπαϊκού Ταμείου Θάλασσας, Αλιείας και Υδατοκαλλιέργειας (ΕΤΘΑΥ)</a:t>
            </a:r>
            <a:endParaRPr lang="el-GR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87FBB-C2CA-503C-C90F-44CDD12649AA}"/>
              </a:ext>
            </a:extLst>
          </p:cNvPr>
          <p:cNvSpPr txBox="1"/>
          <p:nvPr/>
        </p:nvSpPr>
        <p:spPr>
          <a:xfrm>
            <a:off x="644475" y="658386"/>
            <a:ext cx="78486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>
              <a:spcBef>
                <a:spcPts val="95"/>
              </a:spcBef>
              <a:tabLst>
                <a:tab pos="311785" algn="l"/>
              </a:tabLst>
            </a:pP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Δημόσιες επενδύσεις για την αειφόρο ανάπτυξη των αλιευτικών περιοχών &amp; έργα συνεργασίας (έως 30% του Τ.Π.)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88E7475-BDC1-3C2B-69A6-9C0B73E7B7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258"/>
          <a:stretch/>
        </p:blipFill>
        <p:spPr>
          <a:xfrm>
            <a:off x="882577" y="5948654"/>
            <a:ext cx="676715" cy="563929"/>
          </a:xfrm>
          <a:prstGeom prst="rect">
            <a:avLst/>
          </a:prstGeom>
        </p:spPr>
      </p:pic>
      <p:pic>
        <p:nvPicPr>
          <p:cNvPr id="8" name="Εικόνα 7" descr="Let's explore Europe!">
            <a:extLst>
              <a:ext uri="{FF2B5EF4-FFF2-40B4-BE49-F238E27FC236}">
                <a16:creationId xmlns:a16="http://schemas.microsoft.com/office/drawing/2014/main" id="{E15805D8-4210-54B6-64D8-DC0A9EB0C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456" y="5239609"/>
            <a:ext cx="2485002" cy="1583886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357B2083-9EA0-DCC9-0627-FFC060DCE2F2}"/>
              </a:ext>
            </a:extLst>
          </p:cNvPr>
          <p:cNvSpPr txBox="1"/>
          <p:nvPr/>
        </p:nvSpPr>
        <p:spPr>
          <a:xfrm>
            <a:off x="709513" y="283312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160020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9">
            <a:extLst>
              <a:ext uri="{FF2B5EF4-FFF2-40B4-BE49-F238E27FC236}">
                <a16:creationId xmlns:a16="http://schemas.microsoft.com/office/drawing/2014/main" id="{FAF57FFC-228E-606E-67B7-6AD0C18A20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7409" y="194109"/>
            <a:ext cx="685800" cy="21806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6C9F49-CBF5-C4F2-2447-B151C24CE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979" y="48197"/>
            <a:ext cx="2781878" cy="48572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B72C6F7-602F-C551-D521-CC1AE7AE0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991" y="5959546"/>
            <a:ext cx="792549" cy="469433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C29F8DC-636C-B33A-AC60-33E86756E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993" y="6018170"/>
            <a:ext cx="2036240" cy="4206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5A9D24-E8DC-D4A8-5850-B23E95301CF2}"/>
              </a:ext>
            </a:extLst>
          </p:cNvPr>
          <p:cNvSpPr txBox="1"/>
          <p:nvPr/>
        </p:nvSpPr>
        <p:spPr>
          <a:xfrm>
            <a:off x="3657600" y="6439841"/>
            <a:ext cx="6019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spc="5">
                <a:latin typeface="Times New Roman"/>
                <a:cs typeface="Times New Roman"/>
              </a:rPr>
              <a:t>Με τη</a:t>
            </a:r>
            <a:r>
              <a:rPr lang="el-GR" sz="800" b="1">
                <a:latin typeface="Times New Roman"/>
                <a:cs typeface="Times New Roman"/>
              </a:rPr>
              <a:t> συγχρηματοδότηση του Ευρωπαϊκού Ταμείου Θάλασσας, Αλιείας και Υδατοκαλλιέργειας (ΕΤΘΑΥ)</a:t>
            </a:r>
            <a:endParaRPr lang="el-GR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8DBD1-8AC6-913B-71D2-B4DB1B69D01B}"/>
              </a:ext>
            </a:extLst>
          </p:cNvPr>
          <p:cNvSpPr txBox="1"/>
          <p:nvPr/>
        </p:nvSpPr>
        <p:spPr>
          <a:xfrm>
            <a:off x="685800" y="1843757"/>
            <a:ext cx="735836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 Επενδύσεις για την 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ενίσχυση της μικρής παράκτιας αλιείας 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και τη 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διαφοροποίηση του εισοδήματος 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των αλιέων.</a:t>
            </a:r>
          </a:p>
          <a:p>
            <a:endParaRPr lang="el-GR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 Επενδύσεις για την ανάπτυξη δραστηριοτήτων στο πλαίσιο των 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ειδικών μορφών τουρισμού 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σε περιοχές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σημαντικής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περιβαλλοντικής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αξίας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el-GR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 Επενδύσεις για 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την υποστήριξη της τοπικής επιχειρηματικότητας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, την 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ανάδειξη της τοπικής ταυτότητας 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και τη 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βελτίωση της ποιότητας ζωής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στις αλιευτικές περιοχές.</a:t>
            </a:r>
          </a:p>
          <a:p>
            <a:endParaRPr lang="el-GR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 Δημιουργία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b="1" err="1">
                <a:latin typeface="Calibri"/>
                <a:ea typeface="Calibri"/>
                <a:cs typeface="Calibri"/>
                <a:sym typeface="Calibri"/>
              </a:rPr>
              <a:t>διακλαδικών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b="1" err="1">
                <a:latin typeface="Calibri"/>
                <a:ea typeface="Calibri"/>
                <a:cs typeface="Calibri"/>
                <a:sym typeface="Calibri"/>
              </a:rPr>
              <a:t>δικτύων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b="1" err="1">
                <a:latin typeface="Calibri"/>
                <a:ea typeface="Calibri"/>
                <a:cs typeface="Calibri"/>
                <a:sym typeface="Calibri"/>
              </a:rPr>
              <a:t>συνεργειών</a:t>
            </a: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αλιεία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εμπορία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εστίαση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τουρισμός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) για την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ανάπτυξη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διάθεση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πιστοποιημένων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τοπικών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προϊόντων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τοπικα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συστήματα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τροφίμων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F1C73-6108-DB6E-D53A-D15CA6796EBB}"/>
              </a:ext>
            </a:extLst>
          </p:cNvPr>
          <p:cNvSpPr txBox="1"/>
          <p:nvPr/>
        </p:nvSpPr>
        <p:spPr>
          <a:xfrm>
            <a:off x="567263" y="700367"/>
            <a:ext cx="800947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Ιδιωτικές επενδύσεις για την αειφόρο ανάπτυξη των αλιευτικών περιοχών (τουλάχιστον το 70% του Τ.Π.)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B00ED2C-50E9-37C4-4258-F492642876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258"/>
          <a:stretch/>
        </p:blipFill>
        <p:spPr>
          <a:xfrm>
            <a:off x="4540897" y="5912297"/>
            <a:ext cx="676715" cy="563929"/>
          </a:xfrm>
          <a:prstGeom prst="rect">
            <a:avLst/>
          </a:prstGeom>
        </p:spPr>
      </p:pic>
      <p:pic>
        <p:nvPicPr>
          <p:cNvPr id="5" name="Εικόνα 4" descr="Επενδύσεις | ΤΕΚΑ">
            <a:extLst>
              <a:ext uri="{FF2B5EF4-FFF2-40B4-BE49-F238E27FC236}">
                <a16:creationId xmlns:a16="http://schemas.microsoft.com/office/drawing/2014/main" id="{6B8C2C06-B7B7-D807-4D96-21E9CFDB4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667" y="1711843"/>
            <a:ext cx="2377982" cy="105362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38D6AC6D-DA98-D41D-846A-9DE9718A71D1}"/>
              </a:ext>
            </a:extLst>
          </p:cNvPr>
          <p:cNvSpPr txBox="1"/>
          <p:nvPr/>
        </p:nvSpPr>
        <p:spPr>
          <a:xfrm>
            <a:off x="655407" y="290076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46" y="594009"/>
            <a:ext cx="549605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5" err="1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ΤΑΠΤοΚ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ΑΛΙΕΙΑΣ ΚΡΗΤΗΣ 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1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-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2027</a:t>
            </a:r>
            <a:endParaRPr sz="2400" b="1" spc="-25">
              <a:solidFill>
                <a:schemeClr val="accent5"/>
              </a:solidFill>
              <a:latin typeface="+mn-ea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848" y="1392821"/>
            <a:ext cx="8220210" cy="416011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Χρηματοδοτικά όρια έργων / πράξεων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080"/>
            <a:r>
              <a:rPr lang="el-GR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Έως 400.000€ ανά έργο</a:t>
            </a:r>
          </a:p>
          <a:p>
            <a:pPr marL="12700" marR="5080"/>
            <a:endParaRPr lang="el-G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700" marR="5080"/>
            <a:r>
              <a:rPr lang="el-GR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Έως 60.000€ ανά άυλη ενέργεια, μικρή προμήθεια ή άλλες συναφείς ενέργειες.</a:t>
            </a:r>
          </a:p>
          <a:p>
            <a:pPr marL="12700" marR="5080"/>
            <a:endParaRPr lang="el-G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700" marR="5080"/>
            <a:r>
              <a:rPr lang="el-GR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Έως 60.000€ ανά πράξη διατοπικής / διακρατικής συνεργασίας (έως 3 έργα)</a:t>
            </a:r>
          </a:p>
          <a:p>
            <a:pPr marL="12700" marR="5080"/>
            <a:endParaRPr lang="el-G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700" marR="5080"/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Ποσοστό στήριξης:</a:t>
            </a:r>
            <a:endParaRPr lang="el-GR" sz="2400" b="1" spc="-25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  <a:p>
            <a:pPr marL="12700" marR="5080"/>
            <a:endParaRPr lang="el-GR" sz="2400" b="1" spc="-25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  <a:p>
            <a:pPr marL="12700" marR="5080"/>
            <a:r>
              <a:rPr lang="el-GR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Έως 100% για δημόσια έργα και έργα συνεργασίας.</a:t>
            </a:r>
          </a:p>
          <a:p>
            <a:pPr marL="12700" marR="5080"/>
            <a:endParaRPr lang="el-G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700" marR="5080"/>
            <a:r>
              <a:rPr lang="el-GR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Για τα ιδιωτικά έργα θα καθοριστεί από την Ειδική Υπηρεσία του ΠΑΛΥΘ. </a:t>
            </a:r>
          </a:p>
          <a:p>
            <a:pPr marL="12700" marR="5080"/>
            <a:endParaRPr lang="el-G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346" y="121920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9">
            <a:extLst>
              <a:ext uri="{FF2B5EF4-FFF2-40B4-BE49-F238E27FC236}">
                <a16:creationId xmlns:a16="http://schemas.microsoft.com/office/drawing/2014/main" id="{18FE540A-179A-39F8-505F-6E4115FC07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7230" y="209972"/>
            <a:ext cx="685800" cy="21806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2143328-52A5-953C-125D-7B73D2B9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4060"/>
            <a:ext cx="2781878" cy="485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200" y="136209"/>
            <a:ext cx="8829695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25">
                <a:solidFill>
                  <a:schemeClr val="accent5"/>
                </a:solidFill>
              </a:rPr>
              <a:t>ΚΟΙΝΗ ΑΛΙΕΥΤΙΚΗ ΠΟΛΙΤΙΚΗ</a:t>
            </a:r>
            <a:br>
              <a:rPr lang="el-GR" spc="-25">
                <a:solidFill>
                  <a:schemeClr val="accent5"/>
                </a:solidFill>
              </a:rPr>
            </a:br>
            <a:r>
              <a:rPr lang="el-GR" spc="-25">
                <a:solidFill>
                  <a:schemeClr val="accent5"/>
                </a:solidFill>
              </a:rPr>
              <a:t>ΠΡΟΓΡΑΜΜΑ ΑΛΙΕΙΑ, </a:t>
            </a:r>
            <a:br>
              <a:rPr lang="el-GR" spc="-25">
                <a:solidFill>
                  <a:schemeClr val="accent5"/>
                </a:solidFill>
              </a:rPr>
            </a:br>
            <a:r>
              <a:rPr lang="el-GR" spc="-25">
                <a:solidFill>
                  <a:schemeClr val="accent5"/>
                </a:solidFill>
              </a:rPr>
              <a:t>ΥΔΑΤΟΚΑΛΛΙΕΡΓΕΙΑ &amp; ΘΑΛΑΣΣΑ (ΠΑΛΥΘ) 2021-2027</a:t>
            </a:r>
            <a:endParaRPr spc="-3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486" y="1669637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927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0A5D05FB-C257-4BA8-128D-FCBCC5D22DDF}"/>
              </a:ext>
            </a:extLst>
          </p:cNvPr>
          <p:cNvSpPr txBox="1"/>
          <p:nvPr/>
        </p:nvSpPr>
        <p:spPr>
          <a:xfrm>
            <a:off x="0" y="6627417"/>
            <a:ext cx="487680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l-GR" sz="800" b="1"/>
              <a:t>Με τη συγχρηματοδότηση του Ευρωπαϊκού Ταμείου Θάλασσας, Αλιείας και Υδατοκαλλιέργειας (ΕΤΘΑΥ)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7" name="object 9">
            <a:extLst>
              <a:ext uri="{FF2B5EF4-FFF2-40B4-BE49-F238E27FC236}">
                <a16:creationId xmlns:a16="http://schemas.microsoft.com/office/drawing/2014/main" id="{B8C389BD-F38A-D698-F899-E105D1E404B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314929"/>
            <a:ext cx="685800" cy="218064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728855E1-84D3-39D7-1B06-774B3340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40" y="6029921"/>
            <a:ext cx="2036240" cy="42066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F330AD0-BEBC-25A0-0392-E9210EFD5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6005535"/>
            <a:ext cx="792549" cy="46943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60C215F-5E97-DF8E-1BBB-498CFE303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81099"/>
            <a:ext cx="2781878" cy="48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80C96-3175-C033-AFBA-7DD7420BEDF3}"/>
              </a:ext>
            </a:extLst>
          </p:cNvPr>
          <p:cNvSpPr txBox="1"/>
          <p:nvPr/>
        </p:nvSpPr>
        <p:spPr>
          <a:xfrm>
            <a:off x="304357" y="1835912"/>
            <a:ext cx="8336841" cy="3908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l-GR" sz="2400" i="1">
                <a:latin typeface="Calibri"/>
                <a:ea typeface="Calibri"/>
                <a:cs typeface="Calibri"/>
                <a:sym typeface="Calibri"/>
              </a:rPr>
              <a:t>Το αναπτυξιακό όραμα που τίθεται στο πλαίσιο του προγράμματος συνοψίζεται στο εξής:</a:t>
            </a:r>
            <a:endParaRPr lang="el-GR">
              <a:sym typeface="Calibri"/>
            </a:endParaRPr>
          </a:p>
          <a:p>
            <a:pPr lvl="1"/>
            <a:endParaRPr lang="el-GR" sz="800" b="1" i="1">
              <a:latin typeface="Calibri"/>
              <a:ea typeface="Calibri"/>
              <a:cs typeface="Calibri"/>
            </a:endParaRPr>
          </a:p>
          <a:p>
            <a:pPr lvl="1"/>
            <a:r>
              <a:rPr lang="el-GR" sz="2400" b="1" i="1">
                <a:latin typeface="Calibri"/>
                <a:ea typeface="Calibri"/>
                <a:cs typeface="Calibri"/>
                <a:sym typeface="Calibri"/>
              </a:rPr>
              <a:t>«Μετάβαση σε μια ανθεκτική, ανταγωνιστική και περιβαλλοντικά φιλική αλιεία και υδατοκαλλιέργεια, αρμονικά ενταγμένων στο πλαίσιο της κυκλικής και ενεργειακά αποδοτικής οικονομίας, </a:t>
            </a:r>
            <a:r>
              <a:rPr lang="el-GR" sz="2400" b="1" i="1">
                <a:latin typeface="Calibri"/>
                <a:cs typeface="Calibri"/>
                <a:sym typeface="Calibri"/>
              </a:rPr>
              <a:t>με έμφαση </a:t>
            </a:r>
            <a:r>
              <a:rPr lang="el-GR" sz="2400" b="1" i="1">
                <a:latin typeface="Calibri"/>
                <a:ea typeface="Calibri"/>
                <a:cs typeface="Calibri"/>
                <a:sym typeface="Calibri"/>
              </a:rPr>
              <a:t>στη γνώση, την καινοτομία και την αξιοποίηση της τεχνολογικής ανάπτυξης, και την ενδυνάμωση των τοπικών κοινωνιών ώστε να επωφελούνται από τις ευκαιρίες που προσφέρει η βιώσιμη γαλάζια οικονομία».</a:t>
            </a:r>
            <a:endParaRPr lang="el-GR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845869D-340F-4B26-7E91-0FA0F7B2FD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258"/>
          <a:stretch/>
        </p:blipFill>
        <p:spPr>
          <a:xfrm>
            <a:off x="364842" y="5886652"/>
            <a:ext cx="676715" cy="5639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46" y="594009"/>
            <a:ext cx="549605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5" err="1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ΤΑΠΤοΚ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ΑΛΙΕΙΑΣ ΚΡΗΤΗΣ 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1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-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2027</a:t>
            </a:r>
            <a:endParaRPr sz="2400" b="1" spc="-25">
              <a:solidFill>
                <a:schemeClr val="accent5"/>
              </a:solidFill>
              <a:latin typeface="+mn-ea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443" y="1411714"/>
            <a:ext cx="8220210" cy="478336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chemeClr val="accent5"/>
                </a:solidFill>
                <a:latin typeface="Calibri"/>
                <a:cs typeface="Calibri"/>
              </a:rPr>
              <a:t>ΠΡΟΫΠΟΛΟΓΙΣΜΟΣ ΤΟΠΙΚ</a:t>
            </a:r>
            <a:r>
              <a:rPr lang="el-GR" sz="2400" b="1" spc="-25" dirty="0">
                <a:solidFill>
                  <a:schemeClr val="accent5"/>
                </a:solidFill>
                <a:latin typeface="Calibri"/>
                <a:cs typeface="Calibri"/>
              </a:rPr>
              <a:t>ΟΥ</a:t>
            </a:r>
            <a:r>
              <a:rPr sz="2400" b="1" spc="-25" dirty="0">
                <a:solidFill>
                  <a:schemeClr val="accent5"/>
                </a:solidFill>
                <a:latin typeface="Calibri"/>
                <a:cs typeface="Calibri"/>
              </a:rPr>
              <a:t> ΠΡΟΓΡΑΜΜΑΤ</a:t>
            </a:r>
            <a:r>
              <a:rPr lang="el-GR" sz="2400" b="1" spc="-25" dirty="0">
                <a:solidFill>
                  <a:schemeClr val="accent5"/>
                </a:solidFill>
                <a:latin typeface="Calibri"/>
                <a:cs typeface="Calibri"/>
              </a:rPr>
              <a:t>ΟΣ</a:t>
            </a:r>
            <a:r>
              <a:rPr sz="2400" b="1" spc="-25" dirty="0">
                <a:solidFill>
                  <a:schemeClr val="accent5"/>
                </a:solidFill>
                <a:latin typeface="Calibri"/>
                <a:cs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080"/>
            <a:r>
              <a:rPr sz="1800" dirty="0">
                <a:latin typeface="Calibri"/>
                <a:cs typeface="Calibri"/>
              </a:rPr>
              <a:t>Η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συνολική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Δημόσι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Δαπ</a:t>
            </a:r>
            <a:r>
              <a:rPr sz="1800" spc="-5" dirty="0" err="1">
                <a:latin typeface="Calibri"/>
                <a:cs typeface="Calibri"/>
              </a:rPr>
              <a:t>άνη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του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</a:t>
            </a:r>
            <a:r>
              <a:rPr sz="1800" spc="-5" dirty="0" err="1">
                <a:latin typeface="Calibri"/>
                <a:cs typeface="Calibri"/>
              </a:rPr>
              <a:t>ροτεινόμενου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</a:t>
            </a:r>
            <a:r>
              <a:rPr sz="1800" spc="-5" dirty="0" err="1">
                <a:latin typeface="Calibri"/>
                <a:cs typeface="Calibri"/>
              </a:rPr>
              <a:t>ρογράμμ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-5" dirty="0" err="1">
                <a:latin typeface="Calibri"/>
                <a:cs typeface="Calibri"/>
              </a:rPr>
              <a:t>τος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το</a:t>
            </a:r>
            <a:r>
              <a:rPr sz="1800" spc="-5" dirty="0">
                <a:latin typeface="Calibri"/>
                <a:cs typeface="Calibri"/>
              </a:rPr>
              <a:t>π</a:t>
            </a:r>
            <a:r>
              <a:rPr sz="1800" spc="-5" dirty="0" err="1">
                <a:latin typeface="Calibri"/>
                <a:cs typeface="Calibri"/>
              </a:rPr>
              <a:t>ικής</a:t>
            </a:r>
            <a:r>
              <a:rPr lang="el-GR" spc="-5" dirty="0">
                <a:latin typeface="Calibri"/>
                <a:cs typeface="Calibri"/>
              </a:rPr>
              <a:t> 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-5" dirty="0" err="1">
                <a:latin typeface="Calibri"/>
                <a:cs typeface="Calibri"/>
              </a:rPr>
              <a:t>νά</a:t>
            </a:r>
            <a:r>
              <a:rPr sz="1800" spc="-5" dirty="0">
                <a:latin typeface="Calibri"/>
                <a:cs typeface="Calibri"/>
              </a:rPr>
              <a:t>π</a:t>
            </a:r>
            <a:r>
              <a:rPr sz="1800" spc="-5" dirty="0" err="1">
                <a:latin typeface="Calibri"/>
                <a:cs typeface="Calibri"/>
              </a:rPr>
              <a:t>τυξης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είν</a:t>
            </a:r>
            <a:r>
              <a:rPr sz="1800" spc="-10" dirty="0">
                <a:latin typeface="Calibri"/>
                <a:cs typeface="Calibri"/>
              </a:rPr>
              <a:t>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συνάρτηση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 err="1">
                <a:latin typeface="Calibri"/>
                <a:cs typeface="Calibri"/>
              </a:rPr>
              <a:t>του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το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15" dirty="0" err="1">
                <a:latin typeface="Calibri"/>
                <a:cs typeface="Calibri"/>
              </a:rPr>
              <a:t>ικού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π</a:t>
            </a:r>
            <a:r>
              <a:rPr sz="1800" b="1" spc="-5" dirty="0" err="1">
                <a:latin typeface="Calibri"/>
                <a:cs typeface="Calibri"/>
              </a:rPr>
              <a:t>ληθυσμού</a:t>
            </a:r>
            <a:r>
              <a:rPr sz="1800" spc="-5" dirty="0">
                <a:latin typeface="Calibri"/>
                <a:cs typeface="Calibri"/>
              </a:rPr>
              <a:t>,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lang="el-GR" b="1" spc="-5" dirty="0" err="1">
                <a:latin typeface="Calibri"/>
                <a:cs typeface="Calibri"/>
              </a:rPr>
              <a:t>νησιωτικότητας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προτεινόμενης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περιοχής,</a:t>
            </a:r>
            <a:endParaRPr lang="el-GR" sz="1800" spc="-5" dirty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l-GR" spc="-5" dirty="0">
                <a:latin typeface="Calibri"/>
                <a:cs typeface="Calibri"/>
              </a:rPr>
              <a:t>του </a:t>
            </a:r>
            <a:r>
              <a:rPr lang="el-GR" b="1" spc="-5" dirty="0">
                <a:latin typeface="Calibri"/>
                <a:cs typeface="Calibri"/>
              </a:rPr>
              <a:t>συνεργατικού</a:t>
            </a:r>
            <a:r>
              <a:rPr lang="el-GR" spc="-5" dirty="0">
                <a:latin typeface="Calibri"/>
                <a:cs typeface="Calibri"/>
              </a:rPr>
              <a:t> σχήματος 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της </a:t>
            </a:r>
            <a:r>
              <a:rPr sz="1800" b="1" spc="-10" dirty="0">
                <a:latin typeface="Calibri"/>
                <a:cs typeface="Calibri"/>
              </a:rPr>
              <a:t>βαθμολογίας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λάβει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 πρόταση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υποψήφιου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φορέα</a:t>
            </a:r>
            <a:endParaRPr lang="el-GR" spc="-1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el-GR" sz="1750" spc="-1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Μέγιστ</a:t>
            </a:r>
            <a:r>
              <a:rPr lang="el-GR"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η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l-GR"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Αιτούμενη Δημόσια Δαπάνη</a:t>
            </a:r>
            <a:r>
              <a:rPr sz="18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endParaRPr sz="1800" dirty="0">
              <a:latin typeface="Calibri"/>
              <a:cs typeface="Calibri"/>
            </a:endParaRPr>
          </a:p>
          <a:p>
            <a:pPr marL="12700" marR="5080"/>
            <a:r>
              <a:rPr sz="1800" spc="-5" dirty="0">
                <a:latin typeface="Calibri"/>
                <a:cs typeface="Calibri"/>
              </a:rPr>
              <a:t>(2.</a:t>
            </a:r>
            <a:r>
              <a:rPr lang="el-GR"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Calibri"/>
                <a:cs typeface="Calibri"/>
              </a:rPr>
              <a:t>00.000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</a:t>
            </a:r>
            <a:r>
              <a:rPr sz="1800" spc="-5" dirty="0" err="1">
                <a:latin typeface="Calibri"/>
                <a:cs typeface="Calibri"/>
              </a:rPr>
              <a:t>ροσ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-5" dirty="0" err="1">
                <a:latin typeface="Calibri"/>
                <a:cs typeface="Calibri"/>
              </a:rPr>
              <a:t>ύξηση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λόγω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</a:t>
            </a:r>
            <a:r>
              <a:rPr sz="1800" dirty="0" err="1">
                <a:latin typeface="Calibri"/>
                <a:cs typeface="Calibri"/>
              </a:rPr>
              <a:t>ληθυσμού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</a:t>
            </a:r>
            <a:r>
              <a:rPr sz="1800" dirty="0" err="1">
                <a:latin typeface="Calibri"/>
                <a:cs typeface="Calibri"/>
              </a:rPr>
              <a:t>ροσ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dirty="0" err="1">
                <a:latin typeface="Calibri"/>
                <a:cs typeface="Calibri"/>
              </a:rPr>
              <a:t>ύξηση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λόγω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νησιωτικότητας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lang="el-GR" dirty="0">
                <a:latin typeface="Calibri"/>
                <a:cs typeface="Calibri"/>
              </a:rPr>
              <a:t> </a:t>
            </a:r>
            <a:r>
              <a:rPr lang="el-GR" sz="1800" spc="-390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προσαύξηση λόγω σχήματος + προσαύξηση βαθμολογίας ~= </a:t>
            </a:r>
            <a:r>
              <a:rPr lang="el-GR" b="1" spc="-5" dirty="0">
                <a:latin typeface="Calibri"/>
                <a:cs typeface="Calibri"/>
              </a:rPr>
              <a:t>7.150.000€ </a:t>
            </a:r>
            <a:endParaRPr sz="1800" b="1" dirty="0">
              <a:latin typeface="Calibri"/>
              <a:ea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l-GR" b="1" spc="-5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700" marR="5080"/>
            <a:endParaRPr lang="el-GR" b="1" spc="-5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700" marR="5080"/>
            <a:endParaRPr lang="el-GR" b="1" spc="-5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25"/>
              </a:spcBef>
            </a:pPr>
            <a:endParaRPr lang="el-GR" sz="175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346" y="121920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9">
            <a:extLst>
              <a:ext uri="{FF2B5EF4-FFF2-40B4-BE49-F238E27FC236}">
                <a16:creationId xmlns:a16="http://schemas.microsoft.com/office/drawing/2014/main" id="{18FE540A-179A-39F8-505F-6E4115FC07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7230" y="209972"/>
            <a:ext cx="685800" cy="21806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2143328-52A5-953C-125D-7B73D2B9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4060"/>
            <a:ext cx="2781878" cy="4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9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46" y="409343"/>
            <a:ext cx="549605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5" err="1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ΤΑΠΤοΚ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ΑΛΙΕΙΑΣ ΚΡΗΤΗΣ 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1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l-GR"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–</a:t>
            </a:r>
            <a:r>
              <a:rPr sz="2400" b="1" spc="-25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 2027</a:t>
            </a:r>
            <a:br>
              <a:rPr lang="el-GR" sz="2400" b="1" spc="-25">
                <a:solidFill>
                  <a:schemeClr val="accent5"/>
                </a:solidFill>
                <a:latin typeface="Calibri"/>
                <a:ea typeface="Calibri"/>
                <a:cs typeface="Calibri"/>
              </a:rPr>
            </a:br>
            <a:r>
              <a:rPr lang="el-GR" sz="2400" b="1" spc="-25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Διαβούλευση</a:t>
            </a:r>
          </a:p>
        </p:txBody>
      </p:sp>
      <p:sp>
        <p:nvSpPr>
          <p:cNvPr id="4" name="object 4"/>
          <p:cNvSpPr/>
          <p:nvPr/>
        </p:nvSpPr>
        <p:spPr>
          <a:xfrm>
            <a:off x="371346" y="121920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9">
            <a:extLst>
              <a:ext uri="{FF2B5EF4-FFF2-40B4-BE49-F238E27FC236}">
                <a16:creationId xmlns:a16="http://schemas.microsoft.com/office/drawing/2014/main" id="{18FE540A-179A-39F8-505F-6E4115FC07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7230" y="209972"/>
            <a:ext cx="685800" cy="21806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2143328-52A5-953C-125D-7B73D2B9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4060"/>
            <a:ext cx="2781878" cy="485725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D9E4F383-BA46-C1CB-38AB-EAC84D922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24" t="11594" r="34509" b="10925"/>
          <a:stretch/>
        </p:blipFill>
        <p:spPr>
          <a:xfrm>
            <a:off x="5018098" y="1270996"/>
            <a:ext cx="3728712" cy="5314757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D279E0FA-9453-9903-65BD-07C07E2EF438}"/>
              </a:ext>
            </a:extLst>
          </p:cNvPr>
          <p:cNvSpPr txBox="1"/>
          <p:nvPr/>
        </p:nvSpPr>
        <p:spPr>
          <a:xfrm>
            <a:off x="373443" y="1405416"/>
            <a:ext cx="7779384" cy="430630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indent="-285750">
              <a:spcBef>
                <a:spcPts val="100"/>
              </a:spcBef>
              <a:buFont typeface="Arial"/>
              <a:buChar char="•"/>
            </a:pPr>
            <a:r>
              <a:rPr lang="el-GR" b="1" spc="-25">
                <a:latin typeface="Calibri"/>
                <a:ea typeface="Calibri"/>
                <a:cs typeface="Calibri"/>
              </a:rPr>
              <a:t>Τομεακές συναντήσεις διαβούλευσης</a:t>
            </a:r>
            <a:endParaRPr lang="el-GR" b="1" spc="-25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endParaRPr lang="el-GR" b="1" spc="-25">
              <a:latin typeface="Calibri"/>
              <a:ea typeface="Calibri"/>
              <a:cs typeface="Calibri"/>
            </a:endParaRPr>
          </a:p>
          <a:p>
            <a:pPr marL="298450" indent="-285750">
              <a:spcBef>
                <a:spcPts val="100"/>
              </a:spcBef>
              <a:buFont typeface="Arial"/>
              <a:buChar char="•"/>
            </a:pPr>
            <a:r>
              <a:rPr lang="el-GR" b="1" spc="-25">
                <a:latin typeface="Calibri"/>
                <a:cs typeface="Calibri"/>
              </a:rPr>
              <a:t>Ανοιχτές ενημερωτικές εκδηλώσεις ανά Νομό</a:t>
            </a:r>
            <a:endParaRPr lang="el-GR" sz="1800" b="1" spc="-25">
              <a:latin typeface="Calibri"/>
              <a:ea typeface="Calibri"/>
              <a:cs typeface="Calibri"/>
            </a:endParaRPr>
          </a:p>
          <a:p>
            <a:pPr marL="298450" indent="-285750">
              <a:spcBef>
                <a:spcPts val="100"/>
              </a:spcBef>
              <a:buFont typeface="Arial"/>
              <a:buChar char="•"/>
            </a:pPr>
            <a:endParaRPr lang="el-GR" b="1" spc="-25">
              <a:latin typeface="Calibri"/>
              <a:ea typeface="Calibri"/>
              <a:cs typeface="Calibri"/>
            </a:endParaRPr>
          </a:p>
          <a:p>
            <a:pPr marL="298450" indent="-285750">
              <a:spcBef>
                <a:spcPts val="100"/>
              </a:spcBef>
              <a:buFont typeface="Arial"/>
              <a:buChar char="•"/>
            </a:pPr>
            <a:r>
              <a:rPr lang="el-GR" b="1" spc="-25">
                <a:latin typeface="Calibri"/>
                <a:ea typeface="Calibri"/>
                <a:cs typeface="Calibri"/>
              </a:rPr>
              <a:t>Υποβολή προτάσεων </a:t>
            </a:r>
          </a:p>
          <a:p>
            <a:pPr marL="298450" indent="-285750">
              <a:spcBef>
                <a:spcPts val="100"/>
              </a:spcBef>
              <a:buFont typeface="Arial"/>
              <a:buChar char="•"/>
            </a:pPr>
            <a:endParaRPr lang="el-GR" b="1" spc="-25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98450" indent="-285750">
              <a:spcBef>
                <a:spcPts val="100"/>
              </a:spcBef>
              <a:buFont typeface="Arial"/>
              <a:buChar char="•"/>
            </a:pPr>
            <a:r>
              <a:rPr lang="el-GR" b="1" spc="-25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Υποβολή επενδυτικών ιδεών  </a:t>
            </a:r>
          </a:p>
          <a:p>
            <a:pPr marL="298450" indent="-285750">
              <a:spcBef>
                <a:spcPts val="100"/>
              </a:spcBef>
              <a:buFont typeface="Arial"/>
              <a:buChar char="•"/>
            </a:pPr>
            <a:endParaRPr lang="el-GR" b="1" spc="-25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69900" lvl="1">
              <a:spcBef>
                <a:spcPts val="100"/>
              </a:spcBef>
            </a:pPr>
            <a:r>
              <a:rPr lang="el-GR" b="1" spc="-25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Μέχρι 10/10/2023</a:t>
            </a:r>
          </a:p>
          <a:p>
            <a:pPr marL="469900" lvl="1">
              <a:spcBef>
                <a:spcPts val="100"/>
              </a:spcBef>
            </a:pPr>
            <a:endParaRPr lang="el-GR" b="1" spc="-25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469900" lvl="1">
              <a:spcBef>
                <a:spcPts val="100"/>
              </a:spcBef>
            </a:pPr>
            <a:r>
              <a:rPr lang="el-GR" b="1" spc="-25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Υποβολή Τοπικής Στρατηγικής μέχρι </a:t>
            </a:r>
          </a:p>
          <a:p>
            <a:pPr marL="469900" lvl="1">
              <a:spcBef>
                <a:spcPts val="100"/>
              </a:spcBef>
            </a:pPr>
            <a:r>
              <a:rPr lang="el-GR" b="1" spc="-25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16/10/2023</a:t>
            </a:r>
          </a:p>
          <a:p>
            <a:pPr marL="12700">
              <a:spcBef>
                <a:spcPts val="100"/>
              </a:spcBef>
            </a:pPr>
            <a:endParaRPr lang="el-GR" b="1" spc="-25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endParaRPr lang="el-GR" sz="17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25"/>
              </a:spcBef>
            </a:pPr>
            <a:endParaRPr lang="el-GR" sz="175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36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022" y="4497631"/>
            <a:ext cx="4591578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080" indent="-368935">
              <a:lnSpc>
                <a:spcPct val="100000"/>
              </a:lnSpc>
              <a:spcBef>
                <a:spcPts val="100"/>
              </a:spcBef>
            </a:pPr>
            <a:r>
              <a:rPr lang="el-GR" sz="3600" spc="-95" dirty="0">
                <a:solidFill>
                  <a:srgbClr val="5B6973"/>
                </a:solidFill>
                <a:latin typeface="Calibri"/>
                <a:cs typeface="Calibri"/>
              </a:rPr>
              <a:t>Ε</a:t>
            </a:r>
            <a:r>
              <a:rPr sz="3600" spc="-114" dirty="0" err="1">
                <a:solidFill>
                  <a:srgbClr val="5B6973"/>
                </a:solidFill>
                <a:latin typeface="Calibri"/>
                <a:cs typeface="Calibri"/>
              </a:rPr>
              <a:t>υ</a:t>
            </a:r>
            <a:r>
              <a:rPr sz="3600" spc="-195" dirty="0" err="1">
                <a:solidFill>
                  <a:srgbClr val="5B6973"/>
                </a:solidFill>
                <a:latin typeface="Calibri"/>
                <a:cs typeface="Calibri"/>
              </a:rPr>
              <a:t>χ</a:t>
            </a:r>
            <a:r>
              <a:rPr sz="3600" spc="-100" dirty="0">
                <a:solidFill>
                  <a:srgbClr val="5B6973"/>
                </a:solidFill>
                <a:latin typeface="Calibri"/>
                <a:cs typeface="Calibri"/>
              </a:rPr>
              <a:t>α</a:t>
            </a:r>
            <a:r>
              <a:rPr sz="3600" spc="-95" dirty="0" err="1">
                <a:solidFill>
                  <a:srgbClr val="5B6973"/>
                </a:solidFill>
                <a:latin typeface="Calibri"/>
                <a:cs typeface="Calibri"/>
              </a:rPr>
              <a:t>ρ</a:t>
            </a:r>
            <a:r>
              <a:rPr sz="3600" spc="-105" dirty="0" err="1">
                <a:solidFill>
                  <a:srgbClr val="5B6973"/>
                </a:solidFill>
                <a:latin typeface="Calibri"/>
                <a:cs typeface="Calibri"/>
              </a:rPr>
              <a:t>ι</a:t>
            </a:r>
            <a:r>
              <a:rPr sz="3600" spc="-60" dirty="0" err="1">
                <a:solidFill>
                  <a:srgbClr val="5B6973"/>
                </a:solidFill>
                <a:latin typeface="Calibri"/>
                <a:cs typeface="Calibri"/>
              </a:rPr>
              <a:t>σ</a:t>
            </a:r>
            <a:r>
              <a:rPr sz="3600" spc="-114" dirty="0" err="1">
                <a:solidFill>
                  <a:srgbClr val="5B6973"/>
                </a:solidFill>
                <a:latin typeface="Calibri"/>
                <a:cs typeface="Calibri"/>
              </a:rPr>
              <a:t>τ</a:t>
            </a:r>
            <a:r>
              <a:rPr sz="3600" dirty="0" err="1">
                <a:solidFill>
                  <a:srgbClr val="5B6973"/>
                </a:solidFill>
                <a:latin typeface="Calibri"/>
                <a:cs typeface="Calibri"/>
              </a:rPr>
              <a:t>ώ</a:t>
            </a:r>
            <a:r>
              <a:rPr sz="3600" spc="-225" dirty="0">
                <a:solidFill>
                  <a:srgbClr val="5B6973"/>
                </a:solidFill>
                <a:latin typeface="Calibri"/>
                <a:cs typeface="Calibri"/>
              </a:rPr>
              <a:t> </a:t>
            </a:r>
            <a:r>
              <a:rPr sz="3600" spc="-100" dirty="0" err="1">
                <a:solidFill>
                  <a:srgbClr val="5B6973"/>
                </a:solidFill>
                <a:latin typeface="Calibri"/>
                <a:cs typeface="Calibri"/>
              </a:rPr>
              <a:t>γ</a:t>
            </a:r>
            <a:r>
              <a:rPr sz="3600" spc="-105" dirty="0" err="1">
                <a:solidFill>
                  <a:srgbClr val="5B6973"/>
                </a:solidFill>
                <a:latin typeface="Calibri"/>
                <a:cs typeface="Calibri"/>
              </a:rPr>
              <a:t>ι</a:t>
            </a:r>
            <a:r>
              <a:rPr sz="3600" dirty="0">
                <a:solidFill>
                  <a:srgbClr val="5B6973"/>
                </a:solidFill>
                <a:latin typeface="Calibri"/>
                <a:cs typeface="Calibri"/>
              </a:rPr>
              <a:t>α</a:t>
            </a:r>
            <a:r>
              <a:rPr sz="3600" spc="-210" dirty="0">
                <a:solidFill>
                  <a:srgbClr val="5B6973"/>
                </a:solidFill>
                <a:latin typeface="Calibri"/>
                <a:cs typeface="Calibri"/>
              </a:rPr>
              <a:t> </a:t>
            </a:r>
            <a:r>
              <a:rPr sz="3600" spc="-100" dirty="0" err="1">
                <a:solidFill>
                  <a:srgbClr val="5B6973"/>
                </a:solidFill>
                <a:latin typeface="Calibri"/>
                <a:cs typeface="Calibri"/>
              </a:rPr>
              <a:t>τ</a:t>
            </a:r>
            <a:r>
              <a:rPr sz="3600" spc="-185" dirty="0" err="1">
                <a:solidFill>
                  <a:srgbClr val="5B6973"/>
                </a:solidFill>
                <a:latin typeface="Calibri"/>
                <a:cs typeface="Calibri"/>
              </a:rPr>
              <a:t>η</a:t>
            </a:r>
            <a:r>
              <a:rPr sz="3600" dirty="0" err="1">
                <a:solidFill>
                  <a:srgbClr val="5B6973"/>
                </a:solidFill>
                <a:latin typeface="Calibri"/>
                <a:cs typeface="Calibri"/>
              </a:rPr>
              <a:t>ν</a:t>
            </a:r>
            <a:r>
              <a:rPr sz="3600" dirty="0">
                <a:solidFill>
                  <a:srgbClr val="5B6973"/>
                </a:solidFill>
                <a:latin typeface="Calibri"/>
                <a:cs typeface="Calibri"/>
              </a:rPr>
              <a:t>  </a:t>
            </a:r>
            <a:r>
              <a:rPr sz="3600" spc="-95" dirty="0">
                <a:solidFill>
                  <a:srgbClr val="5B6973"/>
                </a:solidFill>
                <a:latin typeface="Calibri"/>
                <a:cs typeface="Calibri"/>
              </a:rPr>
              <a:t>π</a:t>
            </a:r>
            <a:r>
              <a:rPr sz="3600" spc="-95" dirty="0" err="1">
                <a:solidFill>
                  <a:srgbClr val="5B6973"/>
                </a:solidFill>
                <a:latin typeface="Calibri"/>
                <a:cs typeface="Calibri"/>
              </a:rPr>
              <a:t>ρ</a:t>
            </a:r>
            <a:r>
              <a:rPr sz="3600" spc="-100" dirty="0" err="1">
                <a:solidFill>
                  <a:srgbClr val="5B6973"/>
                </a:solidFill>
                <a:latin typeface="Calibri"/>
                <a:cs typeface="Calibri"/>
              </a:rPr>
              <a:t>ο</a:t>
            </a:r>
            <a:r>
              <a:rPr sz="3600" spc="-95" dirty="0" err="1">
                <a:solidFill>
                  <a:srgbClr val="5B6973"/>
                </a:solidFill>
                <a:latin typeface="Calibri"/>
                <a:cs typeface="Calibri"/>
              </a:rPr>
              <a:t>σ</a:t>
            </a:r>
            <a:r>
              <a:rPr sz="3600" spc="-100" dirty="0" err="1">
                <a:solidFill>
                  <a:srgbClr val="5B6973"/>
                </a:solidFill>
                <a:latin typeface="Calibri"/>
                <a:cs typeface="Calibri"/>
              </a:rPr>
              <a:t>ο</a:t>
            </a:r>
            <a:r>
              <a:rPr sz="3600" spc="-95" dirty="0" err="1">
                <a:solidFill>
                  <a:srgbClr val="5B6973"/>
                </a:solidFill>
                <a:latin typeface="Calibri"/>
                <a:cs typeface="Calibri"/>
              </a:rPr>
              <a:t>χ</a:t>
            </a:r>
            <a:r>
              <a:rPr sz="3600" dirty="0" err="1">
                <a:solidFill>
                  <a:srgbClr val="5B6973"/>
                </a:solidFill>
                <a:latin typeface="Calibri"/>
                <a:cs typeface="Calibri"/>
              </a:rPr>
              <a:t>ή</a:t>
            </a:r>
            <a:r>
              <a:rPr sz="3600" spc="-220" dirty="0">
                <a:solidFill>
                  <a:srgbClr val="5B6973"/>
                </a:solidFill>
                <a:latin typeface="Calibri"/>
                <a:cs typeface="Calibri"/>
              </a:rPr>
              <a:t> </a:t>
            </a:r>
            <a:r>
              <a:rPr sz="3600" spc="-95" dirty="0">
                <a:solidFill>
                  <a:srgbClr val="5B6973"/>
                </a:solidFill>
                <a:latin typeface="Calibri"/>
                <a:cs typeface="Calibri"/>
              </a:rPr>
              <a:t>σ</a:t>
            </a:r>
            <a:r>
              <a:rPr sz="3600" spc="-100" dirty="0">
                <a:solidFill>
                  <a:srgbClr val="5B6973"/>
                </a:solidFill>
                <a:latin typeface="Calibri"/>
                <a:cs typeface="Calibri"/>
              </a:rPr>
              <a:t>α</a:t>
            </a:r>
            <a:r>
              <a:rPr sz="3600" spc="-5" dirty="0">
                <a:solidFill>
                  <a:srgbClr val="5B6973"/>
                </a:solidFill>
                <a:latin typeface="Calibri"/>
                <a:cs typeface="Calibri"/>
              </a:rPr>
              <a:t>ς</a:t>
            </a:r>
            <a:r>
              <a:rPr sz="3600" dirty="0">
                <a:solidFill>
                  <a:srgbClr val="5B6973"/>
                </a:solidFill>
                <a:latin typeface="Calibri"/>
                <a:cs typeface="Calibri"/>
              </a:rPr>
              <a:t>!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1833" y="4326077"/>
            <a:ext cx="31445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 err="1">
                <a:latin typeface="Calibri"/>
                <a:cs typeface="Calibri"/>
              </a:rPr>
              <a:t>Αν</a:t>
            </a:r>
            <a:r>
              <a:rPr sz="1800" spc="-10" dirty="0">
                <a:latin typeface="Calibri"/>
                <a:cs typeface="Calibri"/>
              </a:rPr>
              <a:t>απ</a:t>
            </a:r>
            <a:r>
              <a:rPr sz="1800" spc="-10" dirty="0" err="1">
                <a:latin typeface="Calibri"/>
                <a:cs typeface="Calibri"/>
              </a:rPr>
              <a:t>τυξι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-10" dirty="0" err="1">
                <a:latin typeface="Calibri"/>
                <a:cs typeface="Calibri"/>
              </a:rPr>
              <a:t>κή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Ηρ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-5" dirty="0" err="1">
                <a:latin typeface="Calibri"/>
                <a:cs typeface="Calibri"/>
              </a:rPr>
              <a:t>κλείου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ΑΑΕ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ΟΤΑ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 err="1">
                <a:latin typeface="Calibri"/>
                <a:cs typeface="Calibri"/>
              </a:rPr>
              <a:t>τηλ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2810.753300</a:t>
            </a:r>
          </a:p>
          <a:p>
            <a:pPr marL="12700">
              <a:lnSpc>
                <a:spcPct val="100000"/>
              </a:lnSpc>
            </a:pPr>
            <a:r>
              <a:rPr sz="18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www.anher.gr</a:t>
            </a:r>
            <a:r>
              <a:rPr sz="1800" spc="-35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info@anher.gr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7924" y="304800"/>
            <a:ext cx="1595226" cy="5979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9153" y="5290021"/>
            <a:ext cx="322652" cy="3226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25744" y="5402326"/>
            <a:ext cx="1457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err="1">
                <a:solidFill>
                  <a:srgbClr val="252525"/>
                </a:solidFill>
                <a:latin typeface="Calibri"/>
                <a:cs typeface="Calibri"/>
              </a:rPr>
              <a:t>Αν</a:t>
            </a:r>
            <a:r>
              <a:rPr sz="1100" b="1" spc="-5" dirty="0">
                <a:solidFill>
                  <a:srgbClr val="252525"/>
                </a:solidFill>
                <a:latin typeface="Calibri"/>
                <a:cs typeface="Calibri"/>
              </a:rPr>
              <a:t>απ</a:t>
            </a:r>
            <a:r>
              <a:rPr sz="1100" b="1" spc="-5" dirty="0" err="1">
                <a:solidFill>
                  <a:srgbClr val="252525"/>
                </a:solidFill>
                <a:latin typeface="Calibri"/>
                <a:cs typeface="Calibri"/>
              </a:rPr>
              <a:t>τυξι</a:t>
            </a:r>
            <a:r>
              <a:rPr sz="1100" b="1" spc="-5" dirty="0">
                <a:solidFill>
                  <a:srgbClr val="252525"/>
                </a:solidFill>
                <a:latin typeface="Calibri"/>
                <a:cs typeface="Calibri"/>
              </a:rPr>
              <a:t>α</a:t>
            </a:r>
            <a:r>
              <a:rPr sz="1100" b="1" spc="-5" dirty="0" err="1">
                <a:solidFill>
                  <a:srgbClr val="252525"/>
                </a:solidFill>
                <a:latin typeface="Calibri"/>
                <a:cs typeface="Calibri"/>
              </a:rPr>
              <a:t>κή</a:t>
            </a:r>
            <a:r>
              <a:rPr sz="11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spc="-5" dirty="0" err="1">
                <a:solidFill>
                  <a:srgbClr val="252525"/>
                </a:solidFill>
                <a:latin typeface="Calibri"/>
                <a:cs typeface="Calibri"/>
              </a:rPr>
              <a:t>Ηρ</a:t>
            </a:r>
            <a:r>
              <a:rPr sz="1100" b="1" spc="-5" dirty="0">
                <a:solidFill>
                  <a:srgbClr val="252525"/>
                </a:solidFill>
                <a:latin typeface="Calibri"/>
                <a:cs typeface="Calibri"/>
              </a:rPr>
              <a:t>α</a:t>
            </a:r>
            <a:r>
              <a:rPr sz="1100" b="1" spc="-5" dirty="0" err="1">
                <a:solidFill>
                  <a:srgbClr val="252525"/>
                </a:solidFill>
                <a:latin typeface="Calibri"/>
                <a:cs typeface="Calibri"/>
              </a:rPr>
              <a:t>κλείου</a:t>
            </a:r>
            <a:endParaRPr sz="1100" dirty="0" err="1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0576" y="5281748"/>
            <a:ext cx="339198" cy="3391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68235" y="5420105"/>
            <a:ext cx="13709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252525"/>
                </a:solidFill>
                <a:latin typeface="Calibri"/>
                <a:cs typeface="Calibri"/>
              </a:rPr>
              <a:t>@anaptixiaki_irakleiou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12" name="Εικόνα 1" descr="Η Εταιρεία - ΑΝΑΠΤΥΞΙΑΚΗ ΛΑΣΙΘΙΟΥ">
            <a:extLst>
              <a:ext uri="{FF2B5EF4-FFF2-40B4-BE49-F238E27FC236}">
                <a16:creationId xmlns:a16="http://schemas.microsoft.com/office/drawing/2014/main" id="{82C1FDF8-8C43-F1D2-949A-AF1F58C3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59" y="1244220"/>
            <a:ext cx="19812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2" descr="ΑΚΟΜΜ - ΨΗΛΟΡΕΙΤΗΣ ΑΝΑΠΤΥΞΙΑΚΗ Α.Ε ΟΤΑ">
            <a:extLst>
              <a:ext uri="{FF2B5EF4-FFF2-40B4-BE49-F238E27FC236}">
                <a16:creationId xmlns:a16="http://schemas.microsoft.com/office/drawing/2014/main" id="{906FD0F6-2723-D336-78A0-7604A278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59" y="1893647"/>
            <a:ext cx="11525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3" descr="OAKAE – Οργανισμός Ανάπτυξης Κρήτης Α.Ε.">
            <a:extLst>
              <a:ext uri="{FF2B5EF4-FFF2-40B4-BE49-F238E27FC236}">
                <a16:creationId xmlns:a16="http://schemas.microsoft.com/office/drawing/2014/main" id="{6772DD01-6179-1D75-BD85-FF61D600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58" y="3028950"/>
            <a:ext cx="1752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Εικόνα 14" descr="Αλιεία: Τα βήματα που έγιναν και οι προτεραιότητες για το 2023 -  Οικονομικός Ταχυδρόμος - ot.gr">
            <a:extLst>
              <a:ext uri="{FF2B5EF4-FFF2-40B4-BE49-F238E27FC236}">
                <a16:creationId xmlns:a16="http://schemas.microsoft.com/office/drawing/2014/main" id="{5E3EBA39-48B3-AB3F-6405-874C6D9A13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33" y="303280"/>
            <a:ext cx="5800216" cy="3776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47" y="239693"/>
            <a:ext cx="4350113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20">
                <a:solidFill>
                  <a:schemeClr val="accent5"/>
                </a:solidFill>
              </a:rPr>
              <a:t>ΠΑΛΥΘ 2021-2027</a:t>
            </a:r>
            <a:br>
              <a:rPr lang="el-GR" spc="-20">
                <a:solidFill>
                  <a:schemeClr val="accent5"/>
                </a:solidFill>
              </a:rPr>
            </a:br>
            <a:r>
              <a:rPr lang="el-GR" sz="2200" spc="-20">
                <a:solidFill>
                  <a:schemeClr val="accent5"/>
                </a:solidFill>
              </a:rPr>
              <a:t>ΠΡΟΤΕΡΑΙΟΤΗΤΑ 3 </a:t>
            </a:r>
            <a:r>
              <a:rPr lang="en-US" sz="2200" spc="-20">
                <a:solidFill>
                  <a:schemeClr val="accent5"/>
                </a:solidFill>
              </a:rPr>
              <a:t>“</a:t>
            </a:r>
            <a:r>
              <a:rPr lang="el-GR" sz="2200" spc="-20">
                <a:solidFill>
                  <a:schemeClr val="accent5"/>
                </a:solidFill>
              </a:rPr>
              <a:t>ΠΡΟΩΘΗΣΗ ΜΙΑΣ ΒΙΩΣΙΜΗΣ ΓΑΛΑΖΙΑΣ ΟΙΚΟΝΟΜΙΑΣ</a:t>
            </a:r>
            <a:r>
              <a:rPr lang="en-US" sz="2200" spc="-20">
                <a:solidFill>
                  <a:schemeClr val="accent5"/>
                </a:solidFill>
              </a:rPr>
              <a:t>”</a:t>
            </a:r>
            <a:r>
              <a:rPr lang="el-GR" sz="2200" spc="-20">
                <a:solidFill>
                  <a:schemeClr val="accent5"/>
                </a:solidFill>
              </a:rPr>
              <a:t> </a:t>
            </a:r>
            <a:endParaRPr lang="el-GR" sz="2200" spc="-30">
              <a:solidFill>
                <a:schemeClr val="accent5"/>
              </a:solidFill>
              <a:ea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347" y="137945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DE4CBA33-064E-4287-1D7B-21AABA7893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940" y="354827"/>
            <a:ext cx="685800" cy="21806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459C4E-9E03-0B20-EFCF-2F358D5D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10" y="208915"/>
            <a:ext cx="2781878" cy="48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5568D-3705-4B7E-F1A9-D345A9079291}"/>
              </a:ext>
            </a:extLst>
          </p:cNvPr>
          <p:cNvSpPr txBox="1"/>
          <p:nvPr/>
        </p:nvSpPr>
        <p:spPr>
          <a:xfrm>
            <a:off x="371347" y="1388736"/>
            <a:ext cx="8024228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l-GR">
                <a:latin typeface="Calibri"/>
                <a:ea typeface="Calibri"/>
                <a:cs typeface="Calibri"/>
              </a:rPr>
              <a:t>Οι στόχοι που τίθενται στο πλαίσιο της Προτεραιότητας 3 του ΠΑΛΥΘ 2021-2027 είναι: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 Αύξηση της ανθεκτικότητας και ενίσχυση της τοπικής οικονομίας </a:t>
            </a:r>
            <a:r>
              <a:rPr lang="el-GR" err="1">
                <a:latin typeface="Calibri"/>
                <a:ea typeface="Calibri"/>
                <a:cs typeface="Calibri"/>
                <a:sym typeface="Calibri"/>
              </a:rPr>
              <a:t>στοχευμένων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 περιοχών με γνώμονα τη γαλάζια ανάπτυξη και την ανάπτυξη μηχανισμών διακυβέρνησης σε τοπικό επίπεδο.</a:t>
            </a:r>
            <a:endParaRPr lang="el-GR"/>
          </a:p>
          <a:p>
            <a:endParaRPr lang="el-GR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 Προώθηση του καινοτόμου και έξυπνου μετασχηματισμού 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του τοπικού παραγωγικού συστήματος με την ενίσχυση και διαφοροποίηση της τοπικής παραγωγής στη βάση της έξυπνης εξειδίκευσης.</a:t>
            </a:r>
          </a:p>
          <a:p>
            <a:endParaRPr lang="el-GR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 Ενδυνάμωση της νησιωτικής και παράκτιας επιχειρηματικότητας και των τοπικών συνεργατικών σχημάτων.</a:t>
            </a:r>
          </a:p>
          <a:p>
            <a:endParaRPr lang="el-GR" b="1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>
                <a:latin typeface="Calibri"/>
                <a:ea typeface="Calibri"/>
                <a:cs typeface="Calibri"/>
                <a:sym typeface="Calibri"/>
              </a:rPr>
              <a:t> Ανάπτυξη και εφαρμογή νέων ιδεών 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που αντιμετωπίζουν κοινωνικές ανάγκες, προωθούν την ένταξη και ωφελούν την τοπική κοινωνία ενισχύοντας την ικανότητά της να δρα.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A00D478-4CA5-B863-DD03-070570FEF90A}"/>
              </a:ext>
            </a:extLst>
          </p:cNvPr>
          <p:cNvSpPr txBox="1"/>
          <p:nvPr/>
        </p:nvSpPr>
        <p:spPr>
          <a:xfrm>
            <a:off x="263175" y="6402225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F674872-8717-330D-04BA-015DA6018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66" y="5777226"/>
            <a:ext cx="792549" cy="4694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845AFDA-DA6D-2B68-DEDE-9D1944089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168" y="5835850"/>
            <a:ext cx="2036240" cy="4206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8B86482-070C-169C-B057-F9549BC609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258"/>
          <a:stretch/>
        </p:blipFill>
        <p:spPr>
          <a:xfrm>
            <a:off x="327074" y="5777320"/>
            <a:ext cx="676715" cy="5639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242" y="269665"/>
            <a:ext cx="636852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>
                <a:solidFill>
                  <a:schemeClr val="accent5"/>
                </a:solidFill>
              </a:rPr>
              <a:t>ΝΕΑ</a:t>
            </a:r>
            <a:r>
              <a:rPr spc="-75">
                <a:solidFill>
                  <a:schemeClr val="accent5"/>
                </a:solidFill>
              </a:rPr>
              <a:t> </a:t>
            </a:r>
            <a:r>
              <a:rPr spc="-25">
                <a:solidFill>
                  <a:schemeClr val="accent5"/>
                </a:solidFill>
              </a:rPr>
              <a:t>ΠΡΟΣΚΛΗΣΗ</a:t>
            </a:r>
            <a:r>
              <a:rPr spc="-20">
                <a:solidFill>
                  <a:schemeClr val="accent5"/>
                </a:solidFill>
              </a:rPr>
              <a:t> </a:t>
            </a:r>
            <a:br>
              <a:rPr lang="el-GR" spc="-20">
                <a:solidFill>
                  <a:schemeClr val="accent5"/>
                </a:solidFill>
              </a:rPr>
            </a:br>
            <a:r>
              <a:rPr lang="el-GR" spc="-20" err="1">
                <a:solidFill>
                  <a:schemeClr val="accent5"/>
                </a:solidFill>
              </a:rPr>
              <a:t>ΤΑΠΤοΚ</a:t>
            </a:r>
            <a:r>
              <a:rPr lang="el-GR" spc="-20">
                <a:solidFill>
                  <a:schemeClr val="accent5"/>
                </a:solidFill>
              </a:rPr>
              <a:t> ΑΛΙΕΙΑΣ</a:t>
            </a:r>
            <a:r>
              <a:rPr spc="-70">
                <a:solidFill>
                  <a:schemeClr val="accent5"/>
                </a:solidFill>
              </a:rPr>
              <a:t> </a:t>
            </a:r>
            <a:r>
              <a:rPr spc="-25">
                <a:solidFill>
                  <a:schemeClr val="accent5"/>
                </a:solidFill>
              </a:rPr>
              <a:t>202</a:t>
            </a:r>
            <a:r>
              <a:rPr lang="el-GR" spc="-25">
                <a:solidFill>
                  <a:schemeClr val="accent5"/>
                </a:solidFill>
              </a:rPr>
              <a:t>1</a:t>
            </a:r>
            <a:r>
              <a:rPr spc="-45">
                <a:solidFill>
                  <a:schemeClr val="accent5"/>
                </a:solidFill>
              </a:rPr>
              <a:t> </a:t>
            </a:r>
            <a:r>
              <a:rPr>
                <a:solidFill>
                  <a:schemeClr val="accent5"/>
                </a:solidFill>
              </a:rPr>
              <a:t>-</a:t>
            </a:r>
            <a:r>
              <a:rPr spc="-60">
                <a:solidFill>
                  <a:schemeClr val="accent5"/>
                </a:solidFill>
              </a:rPr>
              <a:t> </a:t>
            </a:r>
            <a:r>
              <a:rPr spc="-30">
                <a:solidFill>
                  <a:schemeClr val="accent5"/>
                </a:solidFill>
              </a:rPr>
              <a:t>2027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780432"/>
            <a:ext cx="8012430" cy="3230370"/>
          </a:xfrm>
          <a:prstGeom prst="rect">
            <a:avLst/>
          </a:prstGeom>
        </p:spPr>
        <p:txBody>
          <a:bodyPr vert="horz" wrap="square" lIns="0" tIns="29209" rIns="0" bIns="0" rtlCol="0" anchor="t">
            <a:spAutoFit/>
          </a:bodyPr>
          <a:lstStyle/>
          <a:p>
            <a:pPr marR="12700" algn="ctr">
              <a:spcBef>
                <a:spcPts val="229"/>
              </a:spcBef>
            </a:pPr>
            <a:r>
              <a:rPr sz="2000" b="1">
                <a:latin typeface="Calibri"/>
                <a:cs typeface="Calibri"/>
              </a:rPr>
              <a:t>1η</a:t>
            </a:r>
            <a:r>
              <a:rPr sz="2000" b="1" spc="-1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Πρόσκληση </a:t>
            </a:r>
            <a:r>
              <a:rPr lang="el-GR" sz="2000" b="1">
                <a:latin typeface="Calibri"/>
                <a:cs typeface="Calibri"/>
              </a:rPr>
              <a:t>για την </a:t>
            </a:r>
            <a:r>
              <a:rPr lang="el-GR" sz="2000" b="1" spc="-5">
                <a:latin typeface="Calibri"/>
                <a:cs typeface="Calibri"/>
              </a:rPr>
              <a:t>επιλογή </a:t>
            </a:r>
            <a:r>
              <a:rPr sz="2000" b="1" spc="-5">
                <a:latin typeface="Calibri"/>
                <a:cs typeface="Calibri"/>
              </a:rPr>
              <a:t>στρατηγικών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lang="el-GR" sz="2000" b="1" spc="-10">
                <a:latin typeface="Calibri"/>
                <a:cs typeface="Calibri"/>
              </a:rPr>
              <a:t>τοπικής ανάπτυξης με πρωτοβουλία τοπικών κοινοτήτων (</a:t>
            </a:r>
            <a:r>
              <a:rPr lang="el-GR" sz="2000" b="1" spc="-40" err="1">
                <a:latin typeface="Calibri"/>
                <a:cs typeface="Calibri"/>
              </a:rPr>
              <a:t>ΤΑΠΤοΚ</a:t>
            </a:r>
            <a:r>
              <a:rPr lang="el-GR" sz="2000" b="1" spc="-40">
                <a:latin typeface="Calibri"/>
                <a:cs typeface="Calibri"/>
              </a:rPr>
              <a:t>) ΑΛΙΕΙΑΣ 2021-2027 </a:t>
            </a:r>
          </a:p>
          <a:p>
            <a:pPr marR="12700" algn="ctr">
              <a:spcBef>
                <a:spcPts val="229"/>
              </a:spcBef>
            </a:pPr>
            <a:endParaRPr lang="el-GR" sz="2000" b="1" spc="-40">
              <a:latin typeface="Calibri"/>
              <a:ea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>
                <a:latin typeface="Calibri"/>
                <a:cs typeface="Calibri"/>
              </a:rPr>
              <a:t>Σκοπός</a:t>
            </a:r>
            <a:r>
              <a:rPr sz="1800" b="1" spc="20">
                <a:latin typeface="Calibri"/>
                <a:cs typeface="Calibri"/>
              </a:rPr>
              <a:t> </a:t>
            </a:r>
            <a:r>
              <a:rPr sz="1800" b="1" spc="-5">
                <a:latin typeface="Calibri"/>
                <a:cs typeface="Calibri"/>
              </a:rPr>
              <a:t>πρόσκλησης:</a:t>
            </a:r>
            <a:r>
              <a:rPr sz="1800" b="1" spc="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η</a:t>
            </a:r>
            <a:r>
              <a:rPr sz="1800" spc="3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επιλογή</a:t>
            </a:r>
            <a:r>
              <a:rPr sz="1800" spc="3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μέχρι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lang="el-GR" sz="2500" b="1" spc="-10">
                <a:latin typeface="Calibri"/>
                <a:cs typeface="Calibri"/>
              </a:rPr>
              <a:t>14</a:t>
            </a:r>
            <a:r>
              <a:rPr sz="2500" b="1" spc="220">
                <a:latin typeface="Calibri"/>
                <a:cs typeface="Calibri"/>
              </a:rPr>
              <a:t> </a:t>
            </a:r>
            <a:r>
              <a:rPr sz="2500" spc="-90">
                <a:latin typeface="Calibri"/>
                <a:cs typeface="Calibri"/>
              </a:rPr>
              <a:t>ΟΤΔ</a:t>
            </a:r>
            <a:r>
              <a:rPr sz="2500" spc="235">
                <a:latin typeface="Calibri"/>
                <a:cs typeface="Calibri"/>
              </a:rPr>
              <a:t> </a:t>
            </a:r>
            <a:r>
              <a:rPr sz="2500" spc="-5">
                <a:latin typeface="Calibri"/>
                <a:cs typeface="Calibri"/>
              </a:rPr>
              <a:t>-</a:t>
            </a:r>
            <a:r>
              <a:rPr sz="2500" spc="229">
                <a:latin typeface="Calibri"/>
                <a:cs typeface="Calibri"/>
              </a:rPr>
              <a:t> </a:t>
            </a:r>
            <a:r>
              <a:rPr sz="2500" spc="-10">
                <a:latin typeface="Calibri"/>
                <a:cs typeface="Calibri"/>
              </a:rPr>
              <a:t>περιοχών</a:t>
            </a:r>
            <a:r>
              <a:rPr sz="2500" spc="225">
                <a:latin typeface="Calibri"/>
                <a:cs typeface="Calibri"/>
              </a:rPr>
              <a:t> </a:t>
            </a:r>
            <a:r>
              <a:rPr sz="2500" spc="-5">
                <a:latin typeface="Calibri"/>
                <a:cs typeface="Calibri"/>
              </a:rPr>
              <a:t>-</a:t>
            </a:r>
            <a:r>
              <a:rPr sz="2500" spc="215">
                <a:latin typeface="Calibri"/>
                <a:cs typeface="Calibri"/>
              </a:rPr>
              <a:t> </a:t>
            </a:r>
            <a:r>
              <a:rPr sz="2500" spc="-15">
                <a:latin typeface="Calibri"/>
                <a:cs typeface="Calibri"/>
              </a:rPr>
              <a:t>στρατηγικών </a:t>
            </a:r>
            <a:r>
              <a:rPr sz="2500" spc="-550">
                <a:latin typeface="Calibri"/>
                <a:cs typeface="Calibri"/>
              </a:rPr>
              <a:t> </a:t>
            </a:r>
            <a:r>
              <a:rPr sz="2500">
                <a:latin typeface="Calibri"/>
                <a:cs typeface="Calibri"/>
              </a:rPr>
              <a:t>στη</a:t>
            </a:r>
            <a:r>
              <a:rPr sz="2500" spc="-20">
                <a:latin typeface="Calibri"/>
                <a:cs typeface="Calibri"/>
              </a:rPr>
              <a:t> </a:t>
            </a:r>
            <a:r>
              <a:rPr sz="2500" spc="-10">
                <a:latin typeface="Calibri"/>
                <a:cs typeface="Calibri"/>
              </a:rPr>
              <a:t>Χώρα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1800" b="1" spc="-5">
                <a:latin typeface="Calibri"/>
                <a:cs typeface="Calibri"/>
              </a:rPr>
              <a:t>Αρμόδιος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 spc="-5">
                <a:latin typeface="Calibri"/>
                <a:cs typeface="Calibri"/>
              </a:rPr>
              <a:t>Φορέας:</a:t>
            </a:r>
            <a:r>
              <a:rPr sz="1800" b="1" spc="-15">
                <a:latin typeface="Calibri"/>
                <a:cs typeface="Calibri"/>
              </a:rPr>
              <a:t> </a:t>
            </a:r>
            <a:r>
              <a:rPr lang="el-GR" spc="-10">
                <a:latin typeface="Calibri"/>
                <a:cs typeface="Calibri"/>
              </a:rPr>
              <a:t>Υπουργείο Αγροτικής Ανάπτυξης &amp; Τροφίμων – Ειδική Υπηρεσία Διαχείρισης Προγράμματος «Αλιεία, υδατοκαλλιέργεια &amp; Θάλασσα» 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>
                <a:latin typeface="Calibri"/>
                <a:cs typeface="Calibri"/>
              </a:rPr>
              <a:t>Προϋπολογισμός:</a:t>
            </a:r>
            <a:r>
              <a:rPr sz="1800" b="1" spc="-50">
                <a:latin typeface="Calibri"/>
                <a:cs typeface="Calibri"/>
              </a:rPr>
              <a:t> </a:t>
            </a:r>
            <a:r>
              <a:rPr lang="el-GR" sz="2500" b="1" spc="-10">
                <a:latin typeface="Calibri"/>
                <a:cs typeface="Calibri"/>
              </a:rPr>
              <a:t>71,3εκ.€ 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175" y="129540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3175" y="6402225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3ED46B9-2F1C-E25F-9157-AF92FE54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66" y="5777226"/>
            <a:ext cx="792549" cy="46943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FFEDE95-8D1C-3263-441C-99BB04D2C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68" y="5835850"/>
            <a:ext cx="2036240" cy="42066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F951629-6C4A-9B9F-B842-7F92ED8EF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336"/>
          <a:stretch/>
        </p:blipFill>
        <p:spPr>
          <a:xfrm>
            <a:off x="263175" y="5713438"/>
            <a:ext cx="676715" cy="597008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0E71EEC7-1682-2291-AA6A-410E520E7FE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1030" y="270326"/>
            <a:ext cx="685800" cy="21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6C3EA7D-AA2A-C504-4A7A-858AD54F6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24414"/>
            <a:ext cx="2781878" cy="485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1101" y="4334777"/>
            <a:ext cx="3848100" cy="22204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4294" y="574134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141" y="1138011"/>
            <a:ext cx="7082537" cy="39132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30">
                <a:latin typeface="Calibri"/>
                <a:cs typeface="Calibri"/>
              </a:rPr>
              <a:t>ΔΙΑΒΟΥΛΕΥΣΗ</a:t>
            </a:r>
            <a:r>
              <a:rPr sz="2500" b="1" spc="-10">
                <a:latin typeface="Calibri"/>
                <a:cs typeface="Calibri"/>
              </a:rPr>
              <a:t> </a:t>
            </a:r>
            <a:r>
              <a:rPr sz="2500" b="1" spc="-5">
                <a:latin typeface="Calibri"/>
                <a:cs typeface="Calibri"/>
              </a:rPr>
              <a:t>ΓΙΑ: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buFont typeface="+mj-lt"/>
              <a:buAutoNum type="romanUcPeriod"/>
              <a:tabLst>
                <a:tab pos="629285" algn="l"/>
                <a:tab pos="1534795" algn="l"/>
              </a:tabLst>
            </a:pPr>
            <a:r>
              <a:rPr sz="2500" spc="-10" err="1">
                <a:latin typeface="Calibri"/>
                <a:cs typeface="Calibri"/>
              </a:rPr>
              <a:t>Τ</a:t>
            </a:r>
            <a:r>
              <a:rPr sz="2500" spc="-70" err="1">
                <a:latin typeface="Calibri"/>
                <a:cs typeface="Calibri"/>
              </a:rPr>
              <a:t>η</a:t>
            </a:r>
            <a:r>
              <a:rPr sz="2500" spc="-5" err="1">
                <a:latin typeface="Calibri"/>
                <a:cs typeface="Calibri"/>
              </a:rPr>
              <a:t>ν</a:t>
            </a:r>
            <a:r>
              <a:rPr lang="el-GR" sz="2500" spc="-5">
                <a:latin typeface="Calibri"/>
                <a:cs typeface="Calibri"/>
              </a:rPr>
              <a:t> </a:t>
            </a:r>
            <a:r>
              <a:rPr sz="2500" spc="-5" err="1">
                <a:latin typeface="Calibri"/>
                <a:cs typeface="Calibri"/>
              </a:rPr>
              <a:t>Πε</a:t>
            </a:r>
            <a:r>
              <a:rPr sz="2500" spc="-15" err="1">
                <a:latin typeface="Calibri"/>
                <a:cs typeface="Calibri"/>
              </a:rPr>
              <a:t>ρ</a:t>
            </a:r>
            <a:r>
              <a:rPr sz="2500" spc="-10" err="1">
                <a:latin typeface="Calibri"/>
                <a:cs typeface="Calibri"/>
              </a:rPr>
              <a:t>ιο</a:t>
            </a:r>
            <a:r>
              <a:rPr sz="2500" spc="10" err="1">
                <a:latin typeface="Calibri"/>
                <a:cs typeface="Calibri"/>
              </a:rPr>
              <a:t>χ</a:t>
            </a:r>
            <a:r>
              <a:rPr sz="2500" spc="-5" err="1">
                <a:latin typeface="Calibri"/>
                <a:cs typeface="Calibri"/>
              </a:rPr>
              <a:t>ή</a:t>
            </a:r>
            <a:r>
              <a:rPr lang="el-GR" sz="2500" spc="-5">
                <a:latin typeface="Calibri"/>
                <a:cs typeface="Calibri"/>
              </a:rPr>
              <a:t> Παρέμβασης του </a:t>
            </a:r>
            <a:r>
              <a:rPr lang="el-GR" sz="2500" spc="-10">
                <a:latin typeface="Calibri"/>
                <a:cs typeface="Calibri"/>
              </a:rPr>
              <a:t>Π</a:t>
            </a:r>
            <a:r>
              <a:rPr sz="2500" spc="-10" err="1">
                <a:latin typeface="Calibri"/>
                <a:cs typeface="Calibri"/>
              </a:rPr>
              <a:t>ρογράμμ</a:t>
            </a:r>
            <a:r>
              <a:rPr sz="2500" spc="-10">
                <a:latin typeface="Calibri"/>
                <a:cs typeface="Calibri"/>
              </a:rPr>
              <a:t>ατος</a:t>
            </a:r>
            <a:endParaRPr lang="el-GR" sz="2500" spc="-1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95"/>
              </a:spcBef>
              <a:buFont typeface="+mj-lt"/>
              <a:buAutoNum type="romanUcPeriod"/>
              <a:tabLst>
                <a:tab pos="322580" algn="l"/>
              </a:tabLst>
            </a:pPr>
            <a:r>
              <a:rPr lang="el-GR" sz="2500" spc="-114">
                <a:cs typeface="Calibri"/>
              </a:rPr>
              <a:t>Το</a:t>
            </a:r>
            <a:r>
              <a:rPr lang="el-GR" sz="2500" spc="-15">
                <a:cs typeface="Calibri"/>
              </a:rPr>
              <a:t> Επίπεδο</a:t>
            </a:r>
            <a:r>
              <a:rPr lang="el-GR" sz="2500" spc="45">
                <a:cs typeface="Calibri"/>
              </a:rPr>
              <a:t> </a:t>
            </a:r>
            <a:r>
              <a:rPr lang="el-GR" sz="2500" spc="-5">
                <a:cs typeface="Calibri"/>
              </a:rPr>
              <a:t>Λήψης</a:t>
            </a:r>
            <a:r>
              <a:rPr lang="el-GR" sz="2500" spc="20">
                <a:cs typeface="Calibri"/>
              </a:rPr>
              <a:t> </a:t>
            </a:r>
            <a:r>
              <a:rPr lang="el-GR" sz="2500" spc="-15">
                <a:cs typeface="Calibri"/>
              </a:rPr>
              <a:t>Αποφάσεων </a:t>
            </a:r>
            <a:r>
              <a:rPr lang="el-GR" sz="2500" spc="-10">
                <a:cs typeface="Calibri"/>
              </a:rPr>
              <a:t>(ΕΔΠ)</a:t>
            </a:r>
            <a:r>
              <a:rPr lang="el-GR" sz="2500" spc="10">
                <a:cs typeface="Calibri"/>
              </a:rPr>
              <a:t> </a:t>
            </a:r>
            <a:r>
              <a:rPr lang="el-GR" sz="2500" spc="-5">
                <a:cs typeface="Calibri"/>
              </a:rPr>
              <a:t>/</a:t>
            </a:r>
            <a:r>
              <a:rPr lang="el-GR" sz="2500" spc="-10">
                <a:cs typeface="Calibri"/>
              </a:rPr>
              <a:t> Εταιρική</a:t>
            </a:r>
            <a:r>
              <a:rPr lang="el-GR" sz="2500" spc="-15">
                <a:cs typeface="Calibri"/>
              </a:rPr>
              <a:t> σχέση</a:t>
            </a:r>
          </a:p>
          <a:p>
            <a:pPr marL="527050" indent="-514350">
              <a:lnSpc>
                <a:spcPct val="100000"/>
              </a:lnSpc>
              <a:spcBef>
                <a:spcPts val="105"/>
              </a:spcBef>
              <a:buFont typeface="+mj-lt"/>
              <a:buAutoNum type="romanUcPeriod"/>
            </a:pPr>
            <a:r>
              <a:rPr lang="el-GR" sz="2500" spc="-20">
                <a:cs typeface="Calibri"/>
              </a:rPr>
              <a:t>Τις ανάγκες της περιοχής παρέμβασης </a:t>
            </a:r>
          </a:p>
          <a:p>
            <a:pPr marL="527050" indent="-514350">
              <a:lnSpc>
                <a:spcPct val="100000"/>
              </a:lnSpc>
              <a:spcBef>
                <a:spcPts val="105"/>
              </a:spcBef>
              <a:buFont typeface="+mj-lt"/>
              <a:buAutoNum type="romanUcPeriod"/>
            </a:pPr>
            <a:r>
              <a:rPr lang="el-GR" sz="2500" spc="-20" err="1">
                <a:cs typeface="Calibri"/>
              </a:rPr>
              <a:t>Tην</a:t>
            </a:r>
            <a:r>
              <a:rPr lang="el-GR" sz="2500" spc="10">
                <a:cs typeface="Calibri"/>
              </a:rPr>
              <a:t> </a:t>
            </a:r>
            <a:r>
              <a:rPr lang="el-GR" sz="2500" spc="-10">
                <a:cs typeface="Calibri"/>
              </a:rPr>
              <a:t>ιεράρχηση</a:t>
            </a:r>
            <a:r>
              <a:rPr lang="el-GR" sz="2500" spc="15">
                <a:cs typeface="Calibri"/>
              </a:rPr>
              <a:t> </a:t>
            </a:r>
            <a:r>
              <a:rPr lang="el-GR" sz="2500" spc="-15">
                <a:cs typeface="Calibri"/>
              </a:rPr>
              <a:t>αναγκών</a:t>
            </a:r>
            <a:r>
              <a:rPr lang="el-GR" sz="2500" spc="-10">
                <a:cs typeface="Calibri"/>
              </a:rPr>
              <a:t> </a:t>
            </a:r>
            <a:r>
              <a:rPr lang="el-GR" sz="2500" spc="-5">
                <a:cs typeface="Calibri"/>
              </a:rPr>
              <a:t>της</a:t>
            </a:r>
            <a:r>
              <a:rPr lang="el-GR" sz="2500">
                <a:cs typeface="Calibri"/>
              </a:rPr>
              <a:t> </a:t>
            </a:r>
            <a:r>
              <a:rPr lang="el-GR" sz="2500" spc="-10">
                <a:cs typeface="Calibri"/>
              </a:rPr>
              <a:t>περιοχής</a:t>
            </a:r>
            <a:endParaRPr lang="el-GR" sz="2000" spc="-10">
              <a:cs typeface="Calibri"/>
            </a:endParaRPr>
          </a:p>
          <a:p>
            <a:pPr marL="527050" indent="-514350">
              <a:lnSpc>
                <a:spcPct val="100000"/>
              </a:lnSpc>
              <a:buFont typeface="+mj-lt"/>
              <a:buAutoNum type="romanUcPeriod"/>
              <a:tabLst>
                <a:tab pos="408940" algn="l"/>
              </a:tabLst>
            </a:pPr>
            <a:r>
              <a:rPr lang="el-GR" sz="2500" spc="-10">
                <a:cs typeface="Calibri"/>
              </a:rPr>
              <a:t>Τ</a:t>
            </a:r>
            <a:r>
              <a:rPr lang="el-GR" sz="2500" spc="-5">
                <a:cs typeface="Calibri"/>
              </a:rPr>
              <a:t>η</a:t>
            </a:r>
            <a:r>
              <a:rPr lang="el-GR" sz="2500">
                <a:cs typeface="Calibri"/>
              </a:rPr>
              <a:t>	</a:t>
            </a:r>
            <a:r>
              <a:rPr lang="el-GR" sz="2500" spc="-10">
                <a:cs typeface="Calibri"/>
              </a:rPr>
              <a:t>δια</a:t>
            </a:r>
            <a:r>
              <a:rPr lang="el-GR" sz="2500" spc="-35">
                <a:cs typeface="Calibri"/>
              </a:rPr>
              <a:t>μ</a:t>
            </a:r>
            <a:r>
              <a:rPr lang="el-GR" sz="2500" spc="-10">
                <a:cs typeface="Calibri"/>
              </a:rPr>
              <a:t>όρφω</a:t>
            </a:r>
            <a:r>
              <a:rPr lang="el-GR" sz="2500" spc="10">
                <a:cs typeface="Calibri"/>
              </a:rPr>
              <a:t>σ</a:t>
            </a:r>
            <a:r>
              <a:rPr lang="el-GR" sz="2500" spc="-5">
                <a:cs typeface="Calibri"/>
              </a:rPr>
              <a:t>η </a:t>
            </a:r>
            <a:r>
              <a:rPr lang="el-GR" sz="2500" spc="-10">
                <a:cs typeface="Calibri"/>
              </a:rPr>
              <a:t>τ</a:t>
            </a:r>
            <a:r>
              <a:rPr lang="el-GR" sz="2500">
                <a:cs typeface="Calibri"/>
              </a:rPr>
              <a:t>η</a:t>
            </a:r>
            <a:r>
              <a:rPr lang="el-GR" sz="2500" spc="-5">
                <a:cs typeface="Calibri"/>
              </a:rPr>
              <a:t>ς </a:t>
            </a:r>
            <a:r>
              <a:rPr lang="el-GR" sz="2500" spc="-25">
                <a:cs typeface="Calibri"/>
              </a:rPr>
              <a:t>τ</a:t>
            </a:r>
            <a:r>
              <a:rPr lang="el-GR" sz="2500" spc="-5">
                <a:cs typeface="Calibri"/>
              </a:rPr>
              <a:t>οπικής </a:t>
            </a:r>
            <a:r>
              <a:rPr lang="el-GR" sz="2500" spc="-10">
                <a:cs typeface="Calibri"/>
              </a:rPr>
              <a:t>στρατηγικής</a:t>
            </a:r>
            <a:endParaRPr lang="el-GR" sz="25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l-GR" sz="2500" spc="-1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119" y="981275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E5CEF216-A3E3-CF51-82DD-24D5AA6A408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1030" y="289728"/>
            <a:ext cx="685800" cy="21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64ABCE6-60D4-638B-DC1D-F11013F41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43816"/>
            <a:ext cx="2781878" cy="485725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DAEBF9B7-0AD0-2DA9-D19C-58747576D4C7}"/>
              </a:ext>
            </a:extLst>
          </p:cNvPr>
          <p:cNvSpPr txBox="1"/>
          <p:nvPr/>
        </p:nvSpPr>
        <p:spPr>
          <a:xfrm>
            <a:off x="263175" y="6402225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5A3074D-16D3-AD67-43FA-356237A59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166" y="5777226"/>
            <a:ext cx="792549" cy="46943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54DF81A-0938-CCD3-B103-C3B3869FD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168" y="5835850"/>
            <a:ext cx="2036240" cy="42066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63862F1-BF60-5BE2-4714-4A86E8AE4B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0258"/>
          <a:stretch/>
        </p:blipFill>
        <p:spPr>
          <a:xfrm>
            <a:off x="263175" y="5777226"/>
            <a:ext cx="676715" cy="5639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2663" y="818768"/>
            <a:ext cx="7781290" cy="42954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Έκταση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: Αλιευτικές ζώνες έως 6.638 </a:t>
            </a:r>
            <a:r>
              <a:rPr lang="el-GR" err="1">
                <a:latin typeface="Calibri" panose="020F0502020204030204" pitchFamily="34" charset="0"/>
                <a:cs typeface="Calibri" panose="020F0502020204030204" pitchFamily="34" charset="0"/>
              </a:rPr>
              <a:t>τ.χλμ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Συνοχή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(γεωγραφική, οικονομική, κοινωνική) </a:t>
            </a:r>
          </a:p>
          <a:p>
            <a:pPr>
              <a:lnSpc>
                <a:spcPct val="150000"/>
              </a:lnSpc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Πληθυσμός: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30.000 – 250.000 κάτοικοι</a:t>
            </a:r>
          </a:p>
          <a:p>
            <a:pPr>
              <a:lnSpc>
                <a:spcPct val="150000"/>
              </a:lnSpc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Εξάρτηση από την αλιεία και την υδατοκαλλιέργεια</a:t>
            </a: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libri"/>
              <a:cs typeface="Calibri"/>
            </a:endParaRPr>
          </a:p>
          <a:p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Εύρος παράκτιας ζώνης: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Για ηπειρωτικές περιοχές και μεγάλα νησιά, η παράκτια ζώνη να μην υπερβαίνει τα 10χλμ από την ακτή ή από όριο λιμνοθάλασσας, λίμνης ή ποταμού (μέτρηση σε ευθεία γραμμή)</a:t>
            </a:r>
          </a:p>
          <a:p>
            <a:endParaRPr lang="el-GR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Εξαιρούνται πόλεις άνω των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40.000 κατοίκων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. Επιτρέπονται μόνο δράσεις σχετικές με τον αλιευτικό τομέα.</a:t>
            </a:r>
          </a:p>
        </p:txBody>
      </p:sp>
      <p:sp>
        <p:nvSpPr>
          <p:cNvPr id="5" name="object 5"/>
          <p:cNvSpPr/>
          <p:nvPr/>
        </p:nvSpPr>
        <p:spPr>
          <a:xfrm>
            <a:off x="376936" y="1143000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9676" y="335280"/>
            <a:ext cx="223838" cy="18846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0F4E56C9-0908-0B98-CCBA-80BCE9DA44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308" y="239999"/>
            <a:ext cx="685800" cy="21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715E865-1057-683D-4FB8-FC10AE972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482" y="100850"/>
            <a:ext cx="2781878" cy="485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3D56D2-1E79-3EC2-6D18-EAB822D0AF8E}"/>
              </a:ext>
            </a:extLst>
          </p:cNvPr>
          <p:cNvSpPr txBox="1"/>
          <p:nvPr/>
        </p:nvSpPr>
        <p:spPr>
          <a:xfrm>
            <a:off x="379803" y="680551"/>
            <a:ext cx="6100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I. Περιοχή Παρέμβασης του προγράμματος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0DF022FD-FEDA-3D84-ED8B-C63F3BE6C665}"/>
              </a:ext>
            </a:extLst>
          </p:cNvPr>
          <p:cNvSpPr txBox="1"/>
          <p:nvPr/>
        </p:nvSpPr>
        <p:spPr>
          <a:xfrm>
            <a:off x="263175" y="6402225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2F0DB8-ACB0-EFB9-350E-3239CB0CC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166" y="5777226"/>
            <a:ext cx="792549" cy="46943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BB812D0-B99C-3D4C-FE7D-DDFE7C7B8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68" y="5835850"/>
            <a:ext cx="2036240" cy="42066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03FEFAF-7570-2141-FA3A-DC97658871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258"/>
          <a:stretch/>
        </p:blipFill>
        <p:spPr>
          <a:xfrm>
            <a:off x="327074" y="5789292"/>
            <a:ext cx="676715" cy="563929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1DADF261-0F11-0DDE-38FA-DB3FECE5B817}"/>
              </a:ext>
            </a:extLst>
          </p:cNvPr>
          <p:cNvSpPr txBox="1"/>
          <p:nvPr/>
        </p:nvSpPr>
        <p:spPr>
          <a:xfrm>
            <a:off x="425454" y="276549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747" y="1166510"/>
            <a:ext cx="8770326" cy="42954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496820" marR="5080" indent="-2484755" algn="ctr">
              <a:lnSpc>
                <a:spcPct val="100899"/>
              </a:lnSpc>
              <a:spcBef>
                <a:spcPts val="65"/>
              </a:spcBef>
            </a:pPr>
            <a:r>
              <a:rPr lang="el-GR" sz="2800" b="1" spc="-235">
                <a:solidFill>
                  <a:schemeClr val="accent5"/>
                </a:solidFill>
              </a:rPr>
              <a:t>ΜΙΑ</a:t>
            </a:r>
            <a:r>
              <a:rPr sz="2800" b="1" spc="-114">
                <a:solidFill>
                  <a:schemeClr val="accent5"/>
                </a:solidFill>
              </a:rPr>
              <a:t> </a:t>
            </a:r>
            <a:r>
              <a:rPr sz="1800" b="1" spc="-5">
                <a:solidFill>
                  <a:schemeClr val="accent5"/>
                </a:solidFill>
              </a:rPr>
              <a:t>ΠΡ</a:t>
            </a:r>
            <a:r>
              <a:rPr sz="1800" b="1" spc="-50">
                <a:solidFill>
                  <a:schemeClr val="accent5"/>
                </a:solidFill>
              </a:rPr>
              <a:t>Ο</a:t>
            </a:r>
            <a:r>
              <a:rPr sz="1800" b="1" spc="-10">
                <a:solidFill>
                  <a:schemeClr val="accent5"/>
                </a:solidFill>
              </a:rPr>
              <a:t>ΤΕ</a:t>
            </a:r>
            <a:r>
              <a:rPr sz="1800" b="1" spc="-20">
                <a:solidFill>
                  <a:schemeClr val="accent5"/>
                </a:solidFill>
              </a:rPr>
              <a:t>Ι</a:t>
            </a:r>
            <a:r>
              <a:rPr sz="1800" b="1" spc="-5">
                <a:solidFill>
                  <a:schemeClr val="accent5"/>
                </a:solidFill>
              </a:rPr>
              <a:t>ΝΟΜΕΝ</a:t>
            </a:r>
            <a:r>
              <a:rPr lang="el-GR" sz="1800" b="1" spc="-5">
                <a:solidFill>
                  <a:schemeClr val="accent5"/>
                </a:solidFill>
              </a:rPr>
              <a:t>Η</a:t>
            </a:r>
            <a:r>
              <a:rPr sz="2400" b="1" spc="40">
                <a:solidFill>
                  <a:schemeClr val="accent5"/>
                </a:solidFill>
              </a:rPr>
              <a:t> </a:t>
            </a:r>
            <a:r>
              <a:rPr sz="2400" b="1" spc="-5">
                <a:solidFill>
                  <a:schemeClr val="accent5"/>
                </a:solidFill>
              </a:rPr>
              <a:t>Π</a:t>
            </a:r>
            <a:r>
              <a:rPr sz="2400" b="1" spc="-15">
                <a:solidFill>
                  <a:schemeClr val="accent5"/>
                </a:solidFill>
              </a:rPr>
              <a:t>Ε</a:t>
            </a:r>
            <a:r>
              <a:rPr sz="2400" b="1" spc="-10">
                <a:solidFill>
                  <a:schemeClr val="accent5"/>
                </a:solidFill>
              </a:rPr>
              <a:t>ΡΙ</a:t>
            </a:r>
            <a:r>
              <a:rPr sz="2400" b="1" spc="-80">
                <a:solidFill>
                  <a:schemeClr val="accent5"/>
                </a:solidFill>
              </a:rPr>
              <a:t>Ο</a:t>
            </a:r>
            <a:r>
              <a:rPr sz="2400" b="1" spc="-5">
                <a:solidFill>
                  <a:schemeClr val="accent5"/>
                </a:solidFill>
              </a:rPr>
              <a:t>Χ</a:t>
            </a:r>
            <a:r>
              <a:rPr lang="el-GR" sz="2400" b="1" spc="-5">
                <a:solidFill>
                  <a:schemeClr val="accent5"/>
                </a:solidFill>
              </a:rPr>
              <a:t>Η</a:t>
            </a:r>
            <a:r>
              <a:rPr sz="2400" b="1">
                <a:solidFill>
                  <a:schemeClr val="accent5"/>
                </a:solidFill>
              </a:rPr>
              <a:t> </a:t>
            </a:r>
            <a:r>
              <a:rPr sz="2400" b="1" spc="-5">
                <a:solidFill>
                  <a:schemeClr val="accent5"/>
                </a:solidFill>
              </a:rPr>
              <a:t>ΠΑΡΕΜ</a:t>
            </a:r>
            <a:r>
              <a:rPr sz="2400" b="1" spc="-40">
                <a:solidFill>
                  <a:schemeClr val="accent5"/>
                </a:solidFill>
              </a:rPr>
              <a:t>Β</a:t>
            </a:r>
            <a:r>
              <a:rPr sz="2400" b="1" spc="-5">
                <a:solidFill>
                  <a:schemeClr val="accent5"/>
                </a:solidFill>
              </a:rPr>
              <a:t>ΑΣΗΣ</a:t>
            </a:r>
            <a:r>
              <a:rPr sz="2400" b="1" spc="20">
                <a:solidFill>
                  <a:schemeClr val="accent5"/>
                </a:solidFill>
              </a:rPr>
              <a:t> </a:t>
            </a:r>
            <a:r>
              <a:rPr sz="2400" b="1" spc="-5">
                <a:solidFill>
                  <a:schemeClr val="accent5"/>
                </a:solidFill>
              </a:rPr>
              <a:t>Γ</a:t>
            </a:r>
            <a:r>
              <a:rPr sz="2400" b="1" spc="-15">
                <a:solidFill>
                  <a:schemeClr val="accent5"/>
                </a:solidFill>
              </a:rPr>
              <a:t>Ι</a:t>
            </a:r>
            <a:r>
              <a:rPr sz="2400" b="1" spc="-5">
                <a:solidFill>
                  <a:schemeClr val="accent5"/>
                </a:solidFill>
              </a:rPr>
              <a:t>Α </a:t>
            </a:r>
            <a:r>
              <a:rPr lang="el-GR" sz="2400" b="1" spc="-5">
                <a:solidFill>
                  <a:schemeClr val="accent5"/>
                </a:solidFill>
              </a:rPr>
              <a:t>ΤΟ</a:t>
            </a:r>
            <a:r>
              <a:rPr sz="2400" b="1" spc="-10">
                <a:solidFill>
                  <a:schemeClr val="accent5"/>
                </a:solidFill>
              </a:rPr>
              <a:t> </a:t>
            </a:r>
            <a:r>
              <a:rPr lang="el-GR" sz="2400" b="1" spc="-5">
                <a:solidFill>
                  <a:schemeClr val="accent5"/>
                </a:solidFill>
              </a:rPr>
              <a:t>ΣΥΝΟΛΟ ΤΗΣ ΚΡΗΤΗΣ</a:t>
            </a:r>
            <a:endParaRPr sz="2400" b="1">
              <a:solidFill>
                <a:schemeClr val="accent5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888884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DB370B8D-C2D3-FAD3-B25B-E43CBEE9E9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5432" y="249148"/>
            <a:ext cx="685800" cy="21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1158D9-73CC-CFB2-01A7-4918E53D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475" y="116763"/>
            <a:ext cx="2781878" cy="485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7EAF-F8C4-88EE-F642-7B22AD95F387}"/>
              </a:ext>
            </a:extLst>
          </p:cNvPr>
          <p:cNvSpPr txBox="1"/>
          <p:nvPr/>
        </p:nvSpPr>
        <p:spPr>
          <a:xfrm>
            <a:off x="228600" y="427219"/>
            <a:ext cx="6100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I. Περιοχή Παρέμβασης του προγράμματος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59EC2E-4E34-B2D8-02C0-A8CB0CB05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47" y="1596051"/>
            <a:ext cx="8410681" cy="380839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784E19AC-3FFD-574D-4640-578DDDD14ADB}"/>
              </a:ext>
            </a:extLst>
          </p:cNvPr>
          <p:cNvSpPr txBox="1"/>
          <p:nvPr/>
        </p:nvSpPr>
        <p:spPr>
          <a:xfrm>
            <a:off x="269898" y="148046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Εικόνα 1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1570550-2091-77A3-3A51-8E54F44BE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235" y="4882754"/>
            <a:ext cx="6131619" cy="1901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7604" y="273651"/>
            <a:ext cx="7491095" cy="38440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496820" marR="5080" indent="-2484755">
              <a:lnSpc>
                <a:spcPct val="100899"/>
              </a:lnSpc>
              <a:spcBef>
                <a:spcPts val="65"/>
              </a:spcBef>
            </a:pPr>
            <a:r>
              <a:rPr lang="el-GR" sz="2500" b="1" spc="-5">
                <a:solidFill>
                  <a:schemeClr val="accent5"/>
                </a:solidFill>
              </a:rPr>
              <a:t>ΠΕ ΗΡΑΚΛΕΙΟΥ</a:t>
            </a:r>
            <a:endParaRPr sz="2500" b="1">
              <a:solidFill>
                <a:schemeClr val="accent5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604" y="657936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DB370B8D-C2D3-FAD3-B25B-E43CBEE9E9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4367" y="289728"/>
            <a:ext cx="685800" cy="21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1158D9-73CC-CFB2-01A7-4918E53D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37" y="143816"/>
            <a:ext cx="2781878" cy="485725"/>
          </a:xfrm>
          <a:prstGeom prst="rect">
            <a:avLst/>
          </a:prstGeom>
        </p:spPr>
      </p:pic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1AA81523-740E-2754-D7E1-6281EDEF8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036296"/>
              </p:ext>
            </p:extLst>
          </p:nvPr>
        </p:nvGraphicFramePr>
        <p:xfrm>
          <a:off x="152399" y="762000"/>
          <a:ext cx="4114801" cy="4657622"/>
        </p:xfrm>
        <a:graphic>
          <a:graphicData uri="http://schemas.openxmlformats.org/drawingml/2006/table">
            <a:tbl>
              <a:tblPr/>
              <a:tblGrid>
                <a:gridCol w="590790">
                  <a:extLst>
                    <a:ext uri="{9D8B030D-6E8A-4147-A177-3AD203B41FA5}">
                      <a16:colId xmlns:a16="http://schemas.microsoft.com/office/drawing/2014/main" val="580843689"/>
                    </a:ext>
                  </a:extLst>
                </a:gridCol>
                <a:gridCol w="978431">
                  <a:extLst>
                    <a:ext uri="{9D8B030D-6E8A-4147-A177-3AD203B41FA5}">
                      <a16:colId xmlns:a16="http://schemas.microsoft.com/office/drawing/2014/main" val="4004962978"/>
                    </a:ext>
                  </a:extLst>
                </a:gridCol>
                <a:gridCol w="1691526">
                  <a:extLst>
                    <a:ext uri="{9D8B030D-6E8A-4147-A177-3AD203B41FA5}">
                      <a16:colId xmlns:a16="http://schemas.microsoft.com/office/drawing/2014/main" val="783788017"/>
                    </a:ext>
                  </a:extLst>
                </a:gridCol>
                <a:gridCol w="422881">
                  <a:extLst>
                    <a:ext uri="{9D8B030D-6E8A-4147-A177-3AD203B41FA5}">
                      <a16:colId xmlns:a16="http://schemas.microsoft.com/office/drawing/2014/main" val="1135507659"/>
                    </a:ext>
                  </a:extLst>
                </a:gridCol>
                <a:gridCol w="431173">
                  <a:extLst>
                    <a:ext uri="{9D8B030D-6E8A-4147-A177-3AD203B41FA5}">
                      <a16:colId xmlns:a16="http://schemas.microsoft.com/office/drawing/2014/main" val="3333336097"/>
                    </a:ext>
                  </a:extLst>
                </a:gridCol>
              </a:tblGrid>
              <a:tr h="44131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ΠΕΡΙΦΕΡΕΙΑΚΗ ΕΝΟΤΗΤΑ</a:t>
                      </a: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ΤΟΠΙΚΗ - ΔΗΜΟΤΙΚΗ ΚΟΙΝΟΤΗΤΑ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ΕΚΤΑΣΗ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ΜΟΝΙΜΟΣ ΠΛΗΘ. 2021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497213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ΑΡΧΑΝΩΝ - ΑΣΤΕΡΟΥΣΙΩΝ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Αχεντριά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33,420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720466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ΑΡΧΑΝΩΝ - ΑΣΤΕΡΟΥΣΙΩΝ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Εθιάς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28,555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252714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ΑΡΧΑΝΩΝ - ΑΣΤΕΡΟΥΣΙΩΝ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Μεσοχωρίου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15,737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477057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ΑΡΧΑΝΩΝ - ΑΣΤΕΡΟΥΣΙΩΝ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Παρανύμφων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22,095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454807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ΑΡΧΑΝΩΝ - ΑΣΤΕΡΟΥΣΙΩΝ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Πύργου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23,139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109231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ΑΡΧΑΝΩΝ - ΑΣΤΕΡΟΥΣΙΩΝ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Χάρακος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18,229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930388"/>
                  </a:ext>
                </a:extLst>
              </a:tr>
              <a:tr h="1360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ΑΡΧΑΝΩΝ ΑΣΤΕΡΟΥΣΙΩΝ</a:t>
                      </a: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141,175</a:t>
                      </a:r>
                    </a:p>
                  </a:txBody>
                  <a:tcPr marL="6759" marR="6759" marT="675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131384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Αγίου Βασιλείου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83819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Αμιρά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15,548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204704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Άνω Βιάννου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29,256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410853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Βαχού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9,138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097845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Καλαμίου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10,715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296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Κάτω Βιάννου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12,405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134102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Κάτω Σύμης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17,942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051540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Κεφαλοβρυσίου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92863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Πεύκου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12,388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194935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Συκολόγου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13,430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900136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ΒΙΑΝΝΟΥ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Χόνδρου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28,952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298742"/>
                  </a:ext>
                </a:extLst>
              </a:tr>
              <a:tr h="1360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ΒΙΑΝΝΟΥ</a:t>
                      </a: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164,548</a:t>
                      </a:r>
                    </a:p>
                  </a:txBody>
                  <a:tcPr marL="6759" marR="6759" marT="675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3.611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38129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Αγίου Κυρίλλου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7,993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723801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Απεσωκαρίου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288596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Βαγιονιάς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19,900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913684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Βασιλικής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19,842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397666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Βασιλικών Ανωγείων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11,761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358059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Μιαμούς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38,718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486761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Πλατάνου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5,155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75561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Πλώρας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10,556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829065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Διονυσίου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11,850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674578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Σταβιών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48,759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88810"/>
                  </a:ext>
                </a:extLst>
              </a:tr>
              <a:tr h="1360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ΓΟΡΤΥΝΑΣ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Στερνών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20,445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6759" marR="6759" marT="6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332816"/>
                  </a:ext>
                </a:extLst>
              </a:tr>
              <a:tr h="1360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ΓΟΡΤΥΝΑΣ</a:t>
                      </a: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198,294</a:t>
                      </a:r>
                    </a:p>
                  </a:txBody>
                  <a:tcPr marL="6759" marR="6759" marT="675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</a:t>
                      </a:r>
                    </a:p>
                  </a:txBody>
                  <a:tcPr marL="6759" marR="6759" marT="67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984016"/>
                  </a:ext>
                </a:extLst>
              </a:tr>
            </a:tbl>
          </a:graphicData>
        </a:graphic>
      </p:graphicFrame>
      <p:sp>
        <p:nvSpPr>
          <p:cNvPr id="2" name="object 5">
            <a:extLst>
              <a:ext uri="{FF2B5EF4-FFF2-40B4-BE49-F238E27FC236}">
                <a16:creationId xmlns:a16="http://schemas.microsoft.com/office/drawing/2014/main" id="{C0B0852C-5572-87ED-229B-9937EAD3B462}"/>
              </a:ext>
            </a:extLst>
          </p:cNvPr>
          <p:cNvSpPr txBox="1"/>
          <p:nvPr/>
        </p:nvSpPr>
        <p:spPr>
          <a:xfrm>
            <a:off x="263175" y="6402225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7C7DDC-E5DE-4F9B-B63F-C6438CD9D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166" y="5777226"/>
            <a:ext cx="792549" cy="46943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9A6E572-C759-BF76-DE81-80355002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68" y="5835850"/>
            <a:ext cx="2036240" cy="420660"/>
          </a:xfrm>
          <a:prstGeom prst="rect">
            <a:avLst/>
          </a:prstGeom>
        </p:spPr>
      </p:pic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ACE06D4B-1E7D-F960-5866-35B48FC43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26833"/>
              </p:ext>
            </p:extLst>
          </p:nvPr>
        </p:nvGraphicFramePr>
        <p:xfrm>
          <a:off x="4495800" y="1295400"/>
          <a:ext cx="4267200" cy="4589117"/>
        </p:xfrm>
        <a:graphic>
          <a:graphicData uri="http://schemas.openxmlformats.org/drawingml/2006/table">
            <a:tbl>
              <a:tblPr/>
              <a:tblGrid>
                <a:gridCol w="581102">
                  <a:extLst>
                    <a:ext uri="{9D8B030D-6E8A-4147-A177-3AD203B41FA5}">
                      <a16:colId xmlns:a16="http://schemas.microsoft.com/office/drawing/2014/main" val="2231549881"/>
                    </a:ext>
                  </a:extLst>
                </a:gridCol>
                <a:gridCol w="1023434">
                  <a:extLst>
                    <a:ext uri="{9D8B030D-6E8A-4147-A177-3AD203B41FA5}">
                      <a16:colId xmlns:a16="http://schemas.microsoft.com/office/drawing/2014/main" val="1323881916"/>
                    </a:ext>
                  </a:extLst>
                </a:gridCol>
                <a:gridCol w="1769327">
                  <a:extLst>
                    <a:ext uri="{9D8B030D-6E8A-4147-A177-3AD203B41FA5}">
                      <a16:colId xmlns:a16="http://schemas.microsoft.com/office/drawing/2014/main" val="1633071328"/>
                    </a:ext>
                  </a:extLst>
                </a:gridCol>
                <a:gridCol w="442332">
                  <a:extLst>
                    <a:ext uri="{9D8B030D-6E8A-4147-A177-3AD203B41FA5}">
                      <a16:colId xmlns:a16="http://schemas.microsoft.com/office/drawing/2014/main" val="2172996355"/>
                    </a:ext>
                  </a:extLst>
                </a:gridCol>
                <a:gridCol w="451005">
                  <a:extLst>
                    <a:ext uri="{9D8B030D-6E8A-4147-A177-3AD203B41FA5}">
                      <a16:colId xmlns:a16="http://schemas.microsoft.com/office/drawing/2014/main" val="1506317417"/>
                    </a:ext>
                  </a:extLst>
                </a:gridCol>
              </a:tblGrid>
              <a:tr h="37942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ΠΕΡΙΦΕΡΕΙΑΚΗ ΕΝΟΤΗΤΑ</a:t>
                      </a:r>
                    </a:p>
                  </a:txBody>
                  <a:tcPr marL="5898" marR="5898" marT="5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ΤΟΠΙΚΗ - ΔΗΜΟΤΙΚΗ ΚΟΙΝΟΤΗΤΑ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ΕΚΤΑΣΗ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ΜΟΝΙΜΟΣ ΠΛΗΘ. 2021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94461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Σκαλανίου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10,814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098826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Νέας Αλικαρνασσού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7,774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13.090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732267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Καλλιθέας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8,367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51755"/>
                  </a:ext>
                </a:extLst>
              </a:tr>
              <a:tr h="1169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ΗΡΑΚΛΕΙΟΥ</a:t>
                      </a:r>
                    </a:p>
                  </a:txBody>
                  <a:tcPr marL="5898" marR="5898" marT="5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26,955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15.887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0758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ΜΑΛΕΒΙΖΙΟΥ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Γαζίου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21,451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16.256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7041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ΜΑΛΕΒΙΖΙΟΥ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Αχλάδας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21,870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931115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ΜΑΛΕΒΙΖΙΟΥ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Ροδιάς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21,147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1.832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78928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ΜΑΛΕΒΙΖΙΟΥ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Φόδελε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23,665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55134"/>
                  </a:ext>
                </a:extLst>
              </a:tr>
              <a:tr h="1169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ΜΑΛΕΒΙΖΙΟΥ</a:t>
                      </a:r>
                    </a:p>
                  </a:txBody>
                  <a:tcPr marL="5898" marR="5898" marT="5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88,133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19.581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84302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ΜΙΝΩΑ ΠΕΔΙΑΔΟΣ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Δεματίου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19,344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94298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ΜΙΝΩΑ ΠΕΔΙΑΔΟΣ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Καστελλιανών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25,568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8978"/>
                  </a:ext>
                </a:extLst>
              </a:tr>
              <a:tr h="1169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ΜΙΝΩΑ ΠΕΔΙΑΔΟΣ</a:t>
                      </a:r>
                    </a:p>
                  </a:txBody>
                  <a:tcPr marL="5898" marR="5898" marT="5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44,912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86634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Αληθινής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5,273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054038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Αντισκαρίου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25,397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743472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Κουσέ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9,149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519752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Περίου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4,140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103005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Πηγαϊδακίων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63,302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72134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Πόμπιας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15,333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451853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Τυμπακίου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27,541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5.515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315418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Καμηλαρίου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10,075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13353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Κλήματος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13,016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144394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Λαγολίου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5,073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902146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Μαγαρικαρίου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18,163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2276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Πιτσιδίων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22,398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403970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ΦΑΙΣΤΟΥ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Σίβα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10,999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7113"/>
                  </a:ext>
                </a:extLst>
              </a:tr>
              <a:tr h="1169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ΦΑΙΣΤΟΥ</a:t>
                      </a:r>
                    </a:p>
                  </a:txBody>
                  <a:tcPr marL="5898" marR="5898" marT="5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229,859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10.424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39292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ΧΕΡΣΟΝΗΣΟΥ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Ανωπόλεως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12,404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3.875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112687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ΧΕΡΣΟΝΗΣΟΥ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Γουβών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18,286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314779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ΧΕΡΣΟΝΗΣΟΥ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Ελαίας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28,236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21692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ΧΕΡΣΟΝΗΣΟΥ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Κάτω Βαθείας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4,444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732789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ΧΕΡΣΟΝΗΣΟΥ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Μαλίων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21,767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3.522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773993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ΧΕΡΣΟΝΗΣΟΥ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Μοχού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25,651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451508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ΧΕΡΣΟΝΗΣΟΥ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Λιμένος Χερσονήσου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11,347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673831"/>
                  </a:ext>
                </a:extLst>
              </a:tr>
              <a:tr h="116936"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ΗΡΑΚΛΕΙΟΥ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ΧΕΡΣΟΝΗΣΟΥ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Χερσονήσου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19,452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2.985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7207"/>
                  </a:ext>
                </a:extLst>
              </a:tr>
              <a:tr h="1169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ΧΕΡΣΟΝΗΣΟΥ</a:t>
                      </a:r>
                    </a:p>
                  </a:txBody>
                  <a:tcPr marL="5898" marR="5898" marT="5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141,587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22.873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44868"/>
                  </a:ext>
                </a:extLst>
              </a:tr>
              <a:tr h="1169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ΠΕΡΙΦΕΡΕΙΑΚΗΣ ΕΝΟΤΗΤΑΣ ΗΡΑΚΛΕΙΟΥ</a:t>
                      </a:r>
                    </a:p>
                  </a:txBody>
                  <a:tcPr marL="5898" marR="5898" marT="58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1.035,463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79.354</a:t>
                      </a:r>
                    </a:p>
                  </a:txBody>
                  <a:tcPr marL="5898" marR="5898" marT="5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95128"/>
                  </a:ext>
                </a:extLst>
              </a:tr>
            </a:tbl>
          </a:graphicData>
        </a:graphic>
      </p:graphicFrame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480DD34-2A71-0DCF-5A7A-BA03541254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258"/>
          <a:stretch/>
        </p:blipFill>
        <p:spPr>
          <a:xfrm>
            <a:off x="253392" y="5847283"/>
            <a:ext cx="676715" cy="563929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0709FEB2-D720-362E-ACDC-93E4E28028E7}"/>
              </a:ext>
            </a:extLst>
          </p:cNvPr>
          <p:cNvSpPr txBox="1"/>
          <p:nvPr/>
        </p:nvSpPr>
        <p:spPr>
          <a:xfrm>
            <a:off x="256371" y="-21037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98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321" y="441276"/>
            <a:ext cx="7491095" cy="38440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496820" marR="5080" indent="-2484755">
              <a:lnSpc>
                <a:spcPct val="100899"/>
              </a:lnSpc>
              <a:spcBef>
                <a:spcPts val="65"/>
              </a:spcBef>
            </a:pPr>
            <a:r>
              <a:rPr lang="el-GR" sz="2500" b="1" spc="-5">
                <a:solidFill>
                  <a:schemeClr val="accent5"/>
                </a:solidFill>
              </a:rPr>
              <a:t>ΠΕ ΧΑΝΙΩΝ</a:t>
            </a:r>
            <a:endParaRPr sz="2500" b="1">
              <a:solidFill>
                <a:schemeClr val="accent5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888884"/>
            <a:ext cx="7415530" cy="0"/>
          </a:xfrm>
          <a:custGeom>
            <a:avLst/>
            <a:gdLst/>
            <a:ahLst/>
            <a:cxnLst/>
            <a:rect l="l" t="t" r="r" b="b"/>
            <a:pathLst>
              <a:path w="7415530">
                <a:moveTo>
                  <a:pt x="0" y="0"/>
                </a:moveTo>
                <a:lnTo>
                  <a:pt x="7415403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873" y="335280"/>
            <a:ext cx="329776" cy="51399"/>
          </a:xfrm>
          <a:prstGeom prst="rect">
            <a:avLst/>
          </a:prstGeom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DB370B8D-C2D3-FAD3-B25B-E43CBEE9E9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4367" y="289728"/>
            <a:ext cx="685800" cy="21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1158D9-73CC-CFB2-01A7-4918E53D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37" y="143816"/>
            <a:ext cx="2781878" cy="485725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2C1BCD79-49B5-ADA4-C120-345FAFBF4CDF}"/>
              </a:ext>
            </a:extLst>
          </p:cNvPr>
          <p:cNvSpPr txBox="1"/>
          <p:nvPr/>
        </p:nvSpPr>
        <p:spPr>
          <a:xfrm>
            <a:off x="263175" y="6402225"/>
            <a:ext cx="5832825" cy="3039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5">
                <a:latin typeface="Times New Roman"/>
                <a:cs typeface="Times New Roman"/>
              </a:rPr>
              <a:t>Με </a:t>
            </a:r>
            <a:r>
              <a:rPr sz="800" b="1" spc="5" err="1">
                <a:latin typeface="Times New Roman"/>
                <a:cs typeface="Times New Roman"/>
              </a:rPr>
              <a:t>τη</a:t>
            </a:r>
            <a:r>
              <a:rPr sz="800" b="1">
                <a:latin typeface="Times New Roman"/>
                <a:cs typeface="Times New Roman"/>
              </a:rPr>
              <a:t> </a:t>
            </a:r>
            <a:r>
              <a:rPr sz="800" b="1" err="1">
                <a:latin typeface="Times New Roman"/>
                <a:cs typeface="Times New Roman"/>
              </a:rPr>
              <a:t>συγχρημ</a:t>
            </a:r>
            <a:r>
              <a:rPr sz="800" b="1">
                <a:latin typeface="Times New Roman"/>
                <a:cs typeface="Times New Roman"/>
              </a:rPr>
              <a:t>ατοδότηση</a:t>
            </a:r>
            <a:r>
              <a:rPr lang="el-GR" sz="800" b="1">
                <a:latin typeface="Times New Roman"/>
                <a:cs typeface="Times New Roman"/>
              </a:rPr>
              <a:t> του Ευρωπαϊκού Ταμείου Θάλασσας, Αλιείας και Υδατοκαλλιέργειας (ΕΤΘΑΥ)</a:t>
            </a:r>
            <a:endParaRPr lang="en-US" sz="800" b="1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88BBF45-AB9C-4C59-FC50-CFA64A874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166" y="5777226"/>
            <a:ext cx="792549" cy="4694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76EDAA1-D5AA-3FCF-1E9C-FC5E094EB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68" y="5835850"/>
            <a:ext cx="2036240" cy="420660"/>
          </a:xfrm>
          <a:prstGeom prst="rect">
            <a:avLst/>
          </a:prstGeom>
        </p:spPr>
      </p:pic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6617767D-DC94-A647-7331-0D1ECC406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9455"/>
              </p:ext>
            </p:extLst>
          </p:nvPr>
        </p:nvGraphicFramePr>
        <p:xfrm>
          <a:off x="152400" y="964494"/>
          <a:ext cx="4114801" cy="4553371"/>
        </p:xfrm>
        <a:graphic>
          <a:graphicData uri="http://schemas.openxmlformats.org/drawingml/2006/table">
            <a:tbl>
              <a:tblPr/>
              <a:tblGrid>
                <a:gridCol w="560349">
                  <a:extLst>
                    <a:ext uri="{9D8B030D-6E8A-4147-A177-3AD203B41FA5}">
                      <a16:colId xmlns:a16="http://schemas.microsoft.com/office/drawing/2014/main" val="2722266201"/>
                    </a:ext>
                  </a:extLst>
                </a:gridCol>
                <a:gridCol w="986884">
                  <a:extLst>
                    <a:ext uri="{9D8B030D-6E8A-4147-A177-3AD203B41FA5}">
                      <a16:colId xmlns:a16="http://schemas.microsoft.com/office/drawing/2014/main" val="2283339654"/>
                    </a:ext>
                  </a:extLst>
                </a:gridCol>
                <a:gridCol w="1706136">
                  <a:extLst>
                    <a:ext uri="{9D8B030D-6E8A-4147-A177-3AD203B41FA5}">
                      <a16:colId xmlns:a16="http://schemas.microsoft.com/office/drawing/2014/main" val="869827615"/>
                    </a:ext>
                  </a:extLst>
                </a:gridCol>
                <a:gridCol w="426534">
                  <a:extLst>
                    <a:ext uri="{9D8B030D-6E8A-4147-A177-3AD203B41FA5}">
                      <a16:colId xmlns:a16="http://schemas.microsoft.com/office/drawing/2014/main" val="1377619815"/>
                    </a:ext>
                  </a:extLst>
                </a:gridCol>
                <a:gridCol w="434898">
                  <a:extLst>
                    <a:ext uri="{9D8B030D-6E8A-4147-A177-3AD203B41FA5}">
                      <a16:colId xmlns:a16="http://schemas.microsoft.com/office/drawing/2014/main" val="92157911"/>
                    </a:ext>
                  </a:extLst>
                </a:gridCol>
              </a:tblGrid>
              <a:tr h="35820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ΠΕΡΙΦΕΡΕΙΑΚΗ ΕΝΟΤΗΤΑ</a:t>
                      </a:r>
                    </a:p>
                  </a:txBody>
                  <a:tcPr marL="5612" marR="5612" marT="56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ΤΟΠΙΚΗ - ΔΗΜΟΤΙΚΗ ΚΟΙΝΟΤΗΤΑ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ΕΚΤΑΣΗ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ΜΟΝΙΜΟΣ ΠΛΗΘ. 2021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42712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Καλυβών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9,045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58209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Βάμου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10,442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535523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Κεφαλά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14,336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53253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Κοκκίνου Χωρίου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7,593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32421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Πλάκας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3,540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8457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Σελλίων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6,154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446808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Γεωργιουπόλεως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22,193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6225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Καλαμιτσίου Αμυγδαλίου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316117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Κουρνά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12,590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079674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Φυλακής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4,173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711434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ΑΠΟΚΟΡΩΝΟΥ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Βρυσών Αποκορρώνου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6,947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212968"/>
                  </a:ext>
                </a:extLst>
              </a:tr>
              <a:tr h="1103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ΑΠΟΚΟΡΩΝΟΥ</a:t>
                      </a:r>
                    </a:p>
                  </a:txBody>
                  <a:tcPr marL="5612" marR="5612" marT="56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102,750</a:t>
                      </a:r>
                    </a:p>
                  </a:txBody>
                  <a:tcPr marL="5612" marR="5612" marT="56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6.847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81468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ΓΑΥΔΟΥ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Ψευδοδημοτική Κοινότητα ΓΑΥΔΟΥ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34,502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424149"/>
                  </a:ext>
                </a:extLst>
              </a:tr>
              <a:tr h="1103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ΓΑΥΔΟΥ</a:t>
                      </a:r>
                    </a:p>
                  </a:txBody>
                  <a:tcPr marL="5612" marR="5612" marT="56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34,502</a:t>
                      </a:r>
                    </a:p>
                  </a:txBody>
                  <a:tcPr marL="5612" marR="5612" marT="56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15801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ΚΑΝΤΑΝΟΥ - ΣΕΛΙΝΟΥ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Σούγιας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49,170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149347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ΚΑΝΤΑΝΟΥ - ΣΕΛΙΝΟΥ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Παλαιοχώρας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55,205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12144"/>
                  </a:ext>
                </a:extLst>
              </a:tr>
              <a:tr h="1103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ΚΑΝΤΑΝΟΥ - ΣΕΛΙΝΟΥ</a:t>
                      </a:r>
                    </a:p>
                  </a:txBody>
                  <a:tcPr marL="5612" marR="5612" marT="56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104,375</a:t>
                      </a:r>
                    </a:p>
                  </a:txBody>
                  <a:tcPr marL="5612" marR="5612" marT="56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915006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Αμυγδαλοκεφαλίου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10,685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726464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Βάθης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35,091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44039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Κάμπου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24,216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478879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Κισσάμου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7,929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9044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Γραμβουσής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39,376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528303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Καλλεργιανών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5,975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965294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Πλατάνου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40,235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732468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Δραπανιά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5,315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841517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ΚΙΣΣΑΜΟΥ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Φαλελιανών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5,048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354275"/>
                  </a:ext>
                </a:extLst>
              </a:tr>
              <a:tr h="1103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ΚΙΣΣΑΜΟΥ</a:t>
                      </a:r>
                    </a:p>
                  </a:txBody>
                  <a:tcPr marL="5612" marR="5612" marT="56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173,870</a:t>
                      </a:r>
                    </a:p>
                  </a:txBody>
                  <a:tcPr marL="5612" marR="5612" marT="56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7.861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00409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Ταυρωνίτου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831435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Αφράτων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8,306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298149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Καμισιανών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2,904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79008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Κολυμβαρίου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6,581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2752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Νοχιών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5,403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674400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Ραβδούχας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7,043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172607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Ροδωπού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70,025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08423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Γερανίου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6,177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206437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Μάλεμε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3,565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606123"/>
                  </a:ext>
                </a:extLst>
              </a:tr>
              <a:tr h="110399"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ΠΛΑΤΑΝΙΑ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Πλατανιά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5,334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5612" marR="5612" marT="5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89418"/>
                  </a:ext>
                </a:extLst>
              </a:tr>
              <a:tr h="1103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ΠΛΑΤΑΝΙΑ</a:t>
                      </a:r>
                    </a:p>
                  </a:txBody>
                  <a:tcPr marL="5612" marR="5612" marT="56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117,325</a:t>
                      </a:r>
                    </a:p>
                  </a:txBody>
                  <a:tcPr marL="5612" marR="5612" marT="56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6.007</a:t>
                      </a:r>
                    </a:p>
                  </a:txBody>
                  <a:tcPr marL="5612" marR="5612" marT="5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6943"/>
                  </a:ext>
                </a:extLst>
              </a:tr>
            </a:tbl>
          </a:graphicData>
        </a:graphic>
      </p:graphicFrame>
      <p:graphicFrame>
        <p:nvGraphicFramePr>
          <p:cNvPr id="14" name="Πίνακας 13">
            <a:extLst>
              <a:ext uri="{FF2B5EF4-FFF2-40B4-BE49-F238E27FC236}">
                <a16:creationId xmlns:a16="http://schemas.microsoft.com/office/drawing/2014/main" id="{F73DFEDF-5E18-851B-7D8D-E3AF532A7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60608"/>
              </p:ext>
            </p:extLst>
          </p:nvPr>
        </p:nvGraphicFramePr>
        <p:xfrm>
          <a:off x="4419600" y="1295401"/>
          <a:ext cx="4495800" cy="4061678"/>
        </p:xfrm>
        <a:graphic>
          <a:graphicData uri="http://schemas.openxmlformats.org/drawingml/2006/table">
            <a:tbl>
              <a:tblPr/>
              <a:tblGrid>
                <a:gridCol w="716048">
                  <a:extLst>
                    <a:ext uri="{9D8B030D-6E8A-4147-A177-3AD203B41FA5}">
                      <a16:colId xmlns:a16="http://schemas.microsoft.com/office/drawing/2014/main" val="2116644459"/>
                    </a:ext>
                  </a:extLst>
                </a:gridCol>
                <a:gridCol w="806723">
                  <a:extLst>
                    <a:ext uri="{9D8B030D-6E8A-4147-A177-3AD203B41FA5}">
                      <a16:colId xmlns:a16="http://schemas.microsoft.com/office/drawing/2014/main" val="1525273117"/>
                    </a:ext>
                  </a:extLst>
                </a:gridCol>
                <a:gridCol w="1450258">
                  <a:extLst>
                    <a:ext uri="{9D8B030D-6E8A-4147-A177-3AD203B41FA5}">
                      <a16:colId xmlns:a16="http://schemas.microsoft.com/office/drawing/2014/main" val="2694495009"/>
                    </a:ext>
                  </a:extLst>
                </a:gridCol>
                <a:gridCol w="797642">
                  <a:extLst>
                    <a:ext uri="{9D8B030D-6E8A-4147-A177-3AD203B41FA5}">
                      <a16:colId xmlns:a16="http://schemas.microsoft.com/office/drawing/2014/main" val="1910311361"/>
                    </a:ext>
                  </a:extLst>
                </a:gridCol>
                <a:gridCol w="725129">
                  <a:extLst>
                    <a:ext uri="{9D8B030D-6E8A-4147-A177-3AD203B41FA5}">
                      <a16:colId xmlns:a16="http://schemas.microsoft.com/office/drawing/2014/main" val="557493054"/>
                    </a:ext>
                  </a:extLst>
                </a:gridCol>
              </a:tblGrid>
              <a:tr h="4668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ΠΕΡΙΦΕΡΕΙΑΚΗ ΕΝΟΤΗΤΑ</a:t>
                      </a: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ΔΗΜΟΣ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ΤΟΠΙΚΗ - ΔΗΜΟΤΙΚΗ ΚΟΙΝΟΤΗΤΑ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ΕΚΤΑΣΗ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ΜΟΝΙΜΟΣ ΠΛΗΘ. 2021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42014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Αγίας Ρουμέλης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94,617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75972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Αγίου Ιωάννου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59,724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007538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Ανωπόλεως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100,099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887549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Ασφένδου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24,491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28188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Ίμπρου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18,455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71190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Πατσιανού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28,979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078657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Σκαλωτής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30,317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078443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Χώρας </a:t>
                      </a:r>
                      <a:r>
                        <a:rPr lang="el-GR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Σφακίων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45,578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530222"/>
                  </a:ext>
                </a:extLst>
              </a:tr>
              <a:tr h="16070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ΣΦΑΚΙΩΝ</a:t>
                      </a: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402,260</a:t>
                      </a:r>
                    </a:p>
                  </a:txBody>
                  <a:tcPr marL="8423" marR="8423" marT="84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57145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Αρωνίου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17,602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30423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Κουνουπιδιανών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28,920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9.220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391691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Μουζουρά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19,538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143678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Στερνών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13,642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34969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Χωρδακίου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33,053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317163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Αγιάς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7,912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9221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Βαρύπετρου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9,715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29611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Γαλατά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6,843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460889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Δαράτσου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338130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Αγίας Μαρίνης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5,290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1.679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849853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Σταλού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5,151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242814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Δημοτική Κοινότητα Σούδας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7,986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6.225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980591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ΧΑΝΙΩΝ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Τοπική Κοινότητα Απτέρων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7,214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411688"/>
                  </a:ext>
                </a:extLst>
              </a:tr>
              <a:tr h="14386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ΔΗΜΟΥ ΧΑΝΙΩΝ</a:t>
                      </a: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167,184</a:t>
                      </a:r>
                    </a:p>
                  </a:txBody>
                  <a:tcPr marL="8423" marR="8423" marT="84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34.815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72643"/>
                  </a:ext>
                </a:extLst>
              </a:tr>
              <a:tr h="16070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ΣΥΝΟΛΑ ΠΕΡΙΦΕΡΕΙΑΚΗΣ ΕΝΟΤΗΤΑΣ ΧΑΝΙΩΝ</a:t>
                      </a:r>
                    </a:p>
                  </a:txBody>
                  <a:tcPr marL="8423" marR="8423" marT="84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1.102,266</a:t>
                      </a:r>
                    </a:p>
                  </a:txBody>
                  <a:tcPr marL="8423" marR="8423" marT="84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59.593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23828"/>
                  </a:ext>
                </a:extLst>
              </a:tr>
            </a:tbl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9B7D47B5-96F0-A728-DD0B-13D014910E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258"/>
          <a:stretch/>
        </p:blipFill>
        <p:spPr>
          <a:xfrm>
            <a:off x="261695" y="5838296"/>
            <a:ext cx="676715" cy="56392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66A5F7F3-3A72-CE0A-0CC1-B818AF1BAFBF}"/>
              </a:ext>
            </a:extLst>
          </p:cNvPr>
          <p:cNvSpPr txBox="1"/>
          <p:nvPr/>
        </p:nvSpPr>
        <p:spPr>
          <a:xfrm>
            <a:off x="263134" y="60123"/>
            <a:ext cx="518990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spc="-20" err="1">
                <a:solidFill>
                  <a:schemeClr val="accent5"/>
                </a:solidFill>
                <a:latin typeface="Calibri"/>
                <a:cs typeface="Calibri"/>
              </a:rPr>
              <a:t>ΤΑΠΤοΚ</a:t>
            </a:r>
            <a:r>
              <a:rPr lang="el-GR" sz="2400" b="1" spc="-20">
                <a:solidFill>
                  <a:schemeClr val="accent5"/>
                </a:solidFill>
                <a:latin typeface="Calibri"/>
                <a:cs typeface="Calibri"/>
              </a:rPr>
              <a:t> ΑΛΙΕΙΑΣ</a:t>
            </a:r>
            <a:r>
              <a:rPr sz="2400" b="1" spc="-7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l-GR" sz="2400" b="1" spc="-70">
                <a:solidFill>
                  <a:schemeClr val="accent5"/>
                </a:solidFill>
                <a:latin typeface="Calibri"/>
                <a:cs typeface="Calibri"/>
              </a:rPr>
              <a:t>ΚΡΗΤΗΣ </a:t>
            </a:r>
            <a:r>
              <a:rPr sz="2400" b="1" spc="-25">
                <a:solidFill>
                  <a:schemeClr val="accent5"/>
                </a:solidFill>
                <a:latin typeface="Calibri"/>
                <a:cs typeface="Calibri"/>
              </a:rPr>
              <a:t>202</a:t>
            </a:r>
            <a:r>
              <a:rPr lang="el-GR" sz="2400" b="1" spc="-25">
                <a:solidFill>
                  <a:schemeClr val="accent5"/>
                </a:solidFill>
                <a:latin typeface="Calibri"/>
                <a:cs typeface="Calibri"/>
              </a:rPr>
              <a:t>1</a:t>
            </a:r>
            <a:r>
              <a:rPr sz="2400" b="1" spc="-45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chemeClr val="accent5"/>
                </a:solidFill>
                <a:latin typeface="Calibri"/>
                <a:cs typeface="Calibri"/>
              </a:rPr>
              <a:t>-</a:t>
            </a:r>
            <a:r>
              <a:rPr sz="2400" b="1" spc="-6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sz="2400" b="1" spc="-30">
                <a:solidFill>
                  <a:schemeClr val="accent5"/>
                </a:solidFill>
                <a:latin typeface="Calibri"/>
                <a:cs typeface="Calibri"/>
              </a:rPr>
              <a:t>2027</a:t>
            </a:r>
            <a:endParaRPr lang="el-GR" sz="240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6460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907516F99F748955C7F196D0DD5E6" ma:contentTypeVersion="10" ma:contentTypeDescription="Create a new document." ma:contentTypeScope="" ma:versionID="f8bd054a8d70c1debffd1c63d5393a74">
  <xsd:schema xmlns:xsd="http://www.w3.org/2001/XMLSchema" xmlns:xs="http://www.w3.org/2001/XMLSchema" xmlns:p="http://schemas.microsoft.com/office/2006/metadata/properties" xmlns:ns2="2e19d2ec-72d5-4b4d-ab58-ec77fd0bf254" xmlns:ns3="bcb4b338-dcad-4fa6-8f8c-27072916ebe2" targetNamespace="http://schemas.microsoft.com/office/2006/metadata/properties" ma:root="true" ma:fieldsID="28268d443922e034bae5649af512ea35" ns2:_="" ns3:_="">
    <xsd:import namespace="2e19d2ec-72d5-4b4d-ab58-ec77fd0bf254"/>
    <xsd:import namespace="bcb4b338-dcad-4fa6-8f8c-27072916eb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9d2ec-72d5-4b4d-ab58-ec77fd0bf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346ff95-fc5f-4731-a034-4745909bdd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4b338-dcad-4fa6-8f8c-27072916ebe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a9d7b03-8486-4858-9bd9-1ee55fef150f}" ma:internalName="TaxCatchAll" ma:showField="CatchAllData" ma:web="bcb4b338-dcad-4fa6-8f8c-27072916eb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b4b338-dcad-4fa6-8f8c-27072916ebe2" xsi:nil="true"/>
    <lcf76f155ced4ddcb4097134ff3c332f xmlns="2e19d2ec-72d5-4b4d-ab58-ec77fd0bf2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684470-F24F-4546-BFC1-C485EC1DF882}">
  <ds:schemaRefs>
    <ds:schemaRef ds:uri="2e19d2ec-72d5-4b4d-ab58-ec77fd0bf254"/>
    <ds:schemaRef ds:uri="bcb4b338-dcad-4fa6-8f8c-27072916eb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0BD346-E022-44DB-81F1-54DCDAD60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3B23B-8E6F-40F3-B4FF-BBEE7E02B7CC}">
  <ds:schemaRefs>
    <ds:schemaRef ds:uri="2e19d2ec-72d5-4b4d-ab58-ec77fd0bf254"/>
    <ds:schemaRef ds:uri="bcb4b338-dcad-4fa6-8f8c-27072916ebe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2906</Words>
  <Application>Microsoft Office PowerPoint</Application>
  <PresentationFormat>Προβολή στην οθόνη (4:3)</PresentationFormat>
  <Paragraphs>1077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Arial MT</vt:lpstr>
      <vt:lpstr>Calibri</vt:lpstr>
      <vt:lpstr>Calibri Light</vt:lpstr>
      <vt:lpstr>Times New Roman</vt:lpstr>
      <vt:lpstr>Θέμα του Office</vt:lpstr>
      <vt:lpstr>Παρουσίαση του PowerPoint</vt:lpstr>
      <vt:lpstr>ΚΟΙΝΗ ΑΛΙΕΥΤΙΚΗ ΠΟΛΙΤΙΚΗ ΠΡΟΓΡΑΜΜΑ ΑΛΙΕΙΑ,  ΥΔΑΤΟΚΑΛΛΙΕΡΓΕΙΑ &amp; ΘΑΛΑΣΣΑ (ΠΑΛΥΘ) 2021-2027</vt:lpstr>
      <vt:lpstr>ΠΑΛΥΘ 2021-2027 ΠΡΟΤΕΡΑΙΟΤΗΤΑ 3 “ΠΡΟΩΘΗΣΗ ΜΙΑΣ ΒΙΩΣΙΜΗΣ ΓΑΛΑΖΙΑΣ ΟΙΚΟΝΟΜΙΑΣ” </vt:lpstr>
      <vt:lpstr>ΝΕΑ ΠΡΟΣΚΛΗΣΗ  ΤΑΠΤοΚ ΑΛΙΕΙΑΣ 2021 - 2027</vt:lpstr>
      <vt:lpstr>Παρουσίαση του PowerPoint</vt:lpstr>
      <vt:lpstr>Παρουσίαση του PowerPoint</vt:lpstr>
      <vt:lpstr>ΜΙΑ ΠΡΟΤΕΙΝΟΜΕΝΗ ΠΕΡΙΟΧΗ ΠΑΡΕΜΒΑΣΗΣ ΓΙΑ ΤΟ ΣΥΝΟΛΟ ΤΗΣ ΚΡΗΤΗΣ</vt:lpstr>
      <vt:lpstr>ΠΕ ΗΡΑΚΛΕΙΟΥ</vt:lpstr>
      <vt:lpstr>ΠΕ ΧΑΝΙΩΝ</vt:lpstr>
      <vt:lpstr>ΠΕ ΡΕΘΥΜΝΟΥ</vt:lpstr>
      <vt:lpstr>ΠΕ ΛΑΣΙΘΙΟΥ</vt:lpstr>
      <vt:lpstr>Παρουσίαση του PowerPoint</vt:lpstr>
      <vt:lpstr>Στην ΕΔΠ προτείνεται να είναι 11μελής με εκπροσώπους από: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ΤΑΠΤοΚ ΑΛΙΕΙΑΣ ΚΡΗΤΗΣ 2021 - 2027</vt:lpstr>
      <vt:lpstr>ΤΑΠΤοΚ ΑΛΙΕΙΑΣ ΚΡΗΤΗΣ 2021 - 2027</vt:lpstr>
      <vt:lpstr>ΤΑΠΤοΚ ΑΛΙΕΙΑΣ ΚΡΗΤΗΣ 2021 – 2027 Διαβούλευση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ikovanis@mou.gr</dc:creator>
  <cp:lastModifiedBy>ΚΑΤΕΡΙΝΑ ΧΑΤΖΕΑ</cp:lastModifiedBy>
  <cp:revision>7</cp:revision>
  <dcterms:created xsi:type="dcterms:W3CDTF">2023-09-15T05:55:13Z</dcterms:created>
  <dcterms:modified xsi:type="dcterms:W3CDTF">2023-09-28T09:06:26Z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2023-09-15T00:00:00Z</vt:filetime>
  </property>
  <property fmtid="{D5CDD505-2E9C-101B-9397-08002B2CF9AE}" pid="5" name="ContentTypeId">
    <vt:lpwstr>0x0101002BF907516F99F748955C7F196D0DD5E6</vt:lpwstr>
  </property>
  <property fmtid="{D5CDD505-2E9C-101B-9397-08002B2CF9AE}" pid="6" name="MediaServiceImageTags">
    <vt:lpwstr/>
  </property>
</Properties>
</file>